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335" r:id="rId4"/>
    <p:sldId id="354" r:id="rId5"/>
    <p:sldId id="355" r:id="rId6"/>
    <p:sldId id="336" r:id="rId7"/>
    <p:sldId id="337" r:id="rId8"/>
    <p:sldId id="338"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81" r:id="rId23"/>
    <p:sldId id="382" r:id="rId24"/>
    <p:sldId id="383" r:id="rId25"/>
    <p:sldId id="369" r:id="rId26"/>
    <p:sldId id="370" r:id="rId27"/>
    <p:sldId id="371" r:id="rId28"/>
    <p:sldId id="372" r:id="rId29"/>
    <p:sldId id="373" r:id="rId30"/>
    <p:sldId id="374" r:id="rId31"/>
    <p:sldId id="375" r:id="rId32"/>
    <p:sldId id="376" r:id="rId33"/>
    <p:sldId id="339" r:id="rId34"/>
    <p:sldId id="342" r:id="rId35"/>
    <p:sldId id="341" r:id="rId36"/>
    <p:sldId id="343" r:id="rId37"/>
    <p:sldId id="295" r:id="rId38"/>
    <p:sldId id="296" r:id="rId39"/>
    <p:sldId id="396" r:id="rId40"/>
    <p:sldId id="297" r:id="rId41"/>
    <p:sldId id="408" r:id="rId42"/>
    <p:sldId id="409" r:id="rId43"/>
    <p:sldId id="410" r:id="rId44"/>
    <p:sldId id="411" r:id="rId45"/>
    <p:sldId id="412" r:id="rId46"/>
    <p:sldId id="413" r:id="rId47"/>
    <p:sldId id="414" r:id="rId48"/>
    <p:sldId id="415" r:id="rId49"/>
    <p:sldId id="416" r:id="rId50"/>
    <p:sldId id="417" r:id="rId51"/>
    <p:sldId id="299" r:id="rId52"/>
    <p:sldId id="327" r:id="rId53"/>
    <p:sldId id="418" r:id="rId54"/>
    <p:sldId id="419" r:id="rId55"/>
    <p:sldId id="420" r:id="rId56"/>
    <p:sldId id="421" r:id="rId57"/>
    <p:sldId id="422" r:id="rId58"/>
    <p:sldId id="301" r:id="rId59"/>
    <p:sldId id="330" r:id="rId60"/>
    <p:sldId id="423" r:id="rId61"/>
    <p:sldId id="302" r:id="rId62"/>
    <p:sldId id="331" r:id="rId63"/>
    <p:sldId id="316" r:id="rId64"/>
    <p:sldId id="424" r:id="rId65"/>
    <p:sldId id="425" r:id="rId66"/>
    <p:sldId id="426" r:id="rId67"/>
    <p:sldId id="308" r:id="rId68"/>
    <p:sldId id="428" r:id="rId69"/>
    <p:sldId id="309" r:id="rId70"/>
    <p:sldId id="427" r:id="rId71"/>
    <p:sldId id="303" r:id="rId72"/>
    <p:sldId id="314" r:id="rId73"/>
    <p:sldId id="332" r:id="rId74"/>
    <p:sldId id="429" r:id="rId75"/>
    <p:sldId id="430" r:id="rId76"/>
    <p:sldId id="304" r:id="rId77"/>
    <p:sldId id="305" r:id="rId78"/>
    <p:sldId id="306" r:id="rId79"/>
    <p:sldId id="315" r:id="rId80"/>
    <p:sldId id="323" r:id="rId81"/>
    <p:sldId id="310" r:id="rId82"/>
    <p:sldId id="431" r:id="rId83"/>
    <p:sldId id="432" r:id="rId84"/>
    <p:sldId id="433" r:id="rId85"/>
    <p:sldId id="434" r:id="rId86"/>
    <p:sldId id="440" r:id="rId87"/>
    <p:sldId id="435" r:id="rId88"/>
    <p:sldId id="441" r:id="rId89"/>
    <p:sldId id="437" r:id="rId90"/>
    <p:sldId id="438" r:id="rId91"/>
    <p:sldId id="439" r:id="rId92"/>
    <p:sldId id="442" r:id="rId93"/>
    <p:sldId id="443" r:id="rId94"/>
    <p:sldId id="444" r:id="rId95"/>
    <p:sldId id="445" r:id="rId96"/>
    <p:sldId id="446" r:id="rId97"/>
    <p:sldId id="447" r:id="rId98"/>
    <p:sldId id="448" r:id="rId99"/>
    <p:sldId id="449" r:id="rId100"/>
    <p:sldId id="450" r:id="rId101"/>
    <p:sldId id="257" r:id="rId102"/>
    <p:sldId id="258" r:id="rId103"/>
    <p:sldId id="398" r:id="rId104"/>
    <p:sldId id="259" r:id="rId105"/>
    <p:sldId id="260" r:id="rId106"/>
    <p:sldId id="261" r:id="rId107"/>
    <p:sldId id="262" r:id="rId108"/>
    <p:sldId id="289" r:id="rId109"/>
    <p:sldId id="291" r:id="rId110"/>
    <p:sldId id="263" r:id="rId111"/>
    <p:sldId id="264" r:id="rId112"/>
    <p:sldId id="399" r:id="rId113"/>
    <p:sldId id="400" r:id="rId114"/>
    <p:sldId id="401" r:id="rId115"/>
    <p:sldId id="402" r:id="rId116"/>
    <p:sldId id="403" r:id="rId117"/>
    <p:sldId id="404" r:id="rId118"/>
    <p:sldId id="405" r:id="rId119"/>
    <p:sldId id="406" r:id="rId120"/>
    <p:sldId id="407" r:id="rId121"/>
    <p:sldId id="292" r:id="rId122"/>
    <p:sldId id="293" r:id="rId123"/>
    <p:sldId id="271" r:id="rId124"/>
    <p:sldId id="272" r:id="rId125"/>
    <p:sldId id="320" r:id="rId126"/>
    <p:sldId id="273" r:id="rId127"/>
    <p:sldId id="274" r:id="rId128"/>
    <p:sldId id="275" r:id="rId129"/>
    <p:sldId id="276" r:id="rId130"/>
    <p:sldId id="277" r:id="rId131"/>
    <p:sldId id="287" r:id="rId132"/>
    <p:sldId id="394" r:id="rId133"/>
    <p:sldId id="395" r:id="rId134"/>
    <p:sldId id="350" r:id="rId135"/>
    <p:sldId id="313"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1253"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932942-065E-40A5-ABA0-40D3866016BB}"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421840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32942-065E-40A5-ABA0-40D3866016BB}"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419050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32942-065E-40A5-ABA0-40D3866016BB}"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226466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E932942-065E-40A5-ABA0-40D3866016BB}"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42931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32942-065E-40A5-ABA0-40D3866016BB}"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57978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932942-065E-40A5-ABA0-40D3866016BB}"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487475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932942-065E-40A5-ABA0-40D3866016BB}"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299420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932942-065E-40A5-ABA0-40D3866016BB}"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12891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32942-065E-40A5-ABA0-40D3866016BB}"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11132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932942-065E-40A5-ABA0-40D3866016BB}"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303764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932942-065E-40A5-ABA0-40D3866016BB}"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088D4-3B0A-4CFB-8320-A47DEB1DEFA7}" type="slidenum">
              <a:rPr lang="en-US" smtClean="0"/>
              <a:t>‹#›</a:t>
            </a:fld>
            <a:endParaRPr lang="en-US"/>
          </a:p>
        </p:txBody>
      </p:sp>
    </p:spTree>
    <p:extLst>
      <p:ext uri="{BB962C8B-B14F-4D97-AF65-F5344CB8AC3E}">
        <p14:creationId xmlns:p14="http://schemas.microsoft.com/office/powerpoint/2010/main" val="138338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32942-065E-40A5-ABA0-40D3866016BB}" type="datetimeFigureOut">
              <a:rPr lang="en-US" smtClean="0"/>
              <a:t>2/28/2023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088D4-3B0A-4CFB-8320-A47DEB1DEFA7}" type="slidenum">
              <a:rPr lang="en-US" smtClean="0"/>
              <a:t>‹#›</a:t>
            </a:fld>
            <a:endParaRPr lang="en-US"/>
          </a:p>
        </p:txBody>
      </p:sp>
    </p:spTree>
    <p:extLst>
      <p:ext uri="{BB962C8B-B14F-4D97-AF65-F5344CB8AC3E}">
        <p14:creationId xmlns:p14="http://schemas.microsoft.com/office/powerpoint/2010/main" val="4244348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7447" y="1700587"/>
            <a:ext cx="9144000" cy="1728413"/>
          </a:xfrm>
        </p:spPr>
        <p:txBody>
          <a:bodyPr>
            <a:normAutofit/>
          </a:bodyPr>
          <a:lstStyle/>
          <a:p>
            <a:pPr algn="ctr">
              <a:lnSpc>
                <a:spcPct val="150000"/>
              </a:lnSpc>
              <a:spcBef>
                <a:spcPts val="2400"/>
              </a:spcBef>
            </a:pPr>
            <a:r>
              <a:rPr lang="fr-FR" sz="3600" b="1" kern="0" dirty="0">
                <a:solidFill>
                  <a:srgbClr val="365F91"/>
                </a:solidFill>
                <a:effectLst/>
                <a:ea typeface="MS Gothic" panose="020B0609070205080204" pitchFamily="49" charset="-128"/>
              </a:rPr>
              <a:t>CÁC VẤN ĐỀ CHĂM SÓC </a:t>
            </a:r>
            <a:br>
              <a:rPr lang="fr-FR" sz="3600" b="1" kern="0" dirty="0">
                <a:solidFill>
                  <a:srgbClr val="365F91"/>
                </a:solidFill>
                <a:effectLst/>
                <a:ea typeface="MS Gothic" panose="020B0609070205080204" pitchFamily="49" charset="-128"/>
              </a:rPr>
            </a:br>
            <a:r>
              <a:rPr lang="fr-FR" sz="3600" b="1" kern="0" dirty="0">
                <a:solidFill>
                  <a:srgbClr val="365F91"/>
                </a:solidFill>
                <a:effectLst/>
                <a:ea typeface="MS Gothic" panose="020B0609070205080204" pitchFamily="49" charset="-128"/>
              </a:rPr>
              <a:t>NGƯỜI LỚN MẮC BỆNH TIM MẠCH</a:t>
            </a:r>
            <a:endParaRPr lang="en-US" sz="3600" b="1" kern="0" dirty="0">
              <a:solidFill>
                <a:srgbClr val="365F91"/>
              </a:solidFill>
              <a:effectLst/>
              <a:ea typeface="MS Gothic" panose="020B0609070205080204" pitchFamily="49" charset="-128"/>
            </a:endParaRPr>
          </a:p>
        </p:txBody>
      </p:sp>
    </p:spTree>
    <p:extLst>
      <p:ext uri="{BB962C8B-B14F-4D97-AF65-F5344CB8AC3E}">
        <p14:creationId xmlns:p14="http://schemas.microsoft.com/office/powerpoint/2010/main" val="3879786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1196" y="330592"/>
            <a:ext cx="8179628" cy="6344622"/>
          </a:xfrm>
          <a:prstGeom prst="rect">
            <a:avLst/>
          </a:prstGeom>
        </p:spPr>
      </p:pic>
    </p:spTree>
    <p:extLst>
      <p:ext uri="{BB962C8B-B14F-4D97-AF65-F5344CB8AC3E}">
        <p14:creationId xmlns:p14="http://schemas.microsoft.com/office/powerpoint/2010/main" val="9990980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lnSpcReduction="10000"/>
          </a:bodyPr>
          <a:lstStyle/>
          <a:p>
            <a:pPr algn="just">
              <a:lnSpc>
                <a:spcPct val="150000"/>
              </a:lnSpc>
            </a:pPr>
            <a:r>
              <a:rPr lang="pl-PL" dirty="0">
                <a:effectLst/>
                <a:ea typeface="Times New Roman" panose="02020603050405020304" pitchFamily="18" charset="0"/>
                <a:cs typeface="Times New Roman" panose="02020603050405020304" pitchFamily="18" charset="0"/>
              </a:rPr>
              <a:t>+ Tiền sử dị ứng, tiền sử dùng thuốc (tên thuốc, liều lượng, đường dùng, hiểu biết của </a:t>
            </a:r>
            <a:r>
              <a:rPr lang="en-US" dirty="0">
                <a:effectLst/>
                <a:ea typeface="Times New Roman" panose="02020603050405020304" pitchFamily="18" charset="0"/>
                <a:cs typeface="Times New Roman" panose="02020603050405020304" pitchFamily="18" charset="0"/>
              </a:rPr>
              <a:t>NB </a:t>
            </a:r>
            <a:r>
              <a:rPr lang="pl-PL" dirty="0">
                <a:effectLst/>
                <a:ea typeface="Times New Roman" panose="02020603050405020304" pitchFamily="18" charset="0"/>
                <a:cs typeface="Times New Roman" panose="02020603050405020304" pitchFamily="18" charset="0"/>
              </a:rPr>
              <a:t>về tác dụng và tác dụng phụ của thuốc, tình trạng bỏ thuốc hoặc tự ý ngưng thuốc).</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 Tiền sử:</a:t>
            </a:r>
            <a:endParaRPr lang="en-US" dirty="0">
              <a:effectLst/>
              <a:ea typeface="Times New Roman" panose="02020603050405020304" pitchFamily="18" charset="0"/>
              <a:cs typeface="Times New Roman" panose="02020603050405020304" pitchFamily="18" charset="0"/>
            </a:endParaRPr>
          </a:p>
          <a:p>
            <a:pPr indent="457200" algn="just">
              <a:lnSpc>
                <a:spcPct val="150000"/>
              </a:lnSpc>
              <a:tabLst>
                <a:tab pos="457200" algn="l"/>
              </a:tabLst>
            </a:pPr>
            <a:r>
              <a:rPr lang="pl-PL" dirty="0">
                <a:effectLst/>
                <a:ea typeface="Times New Roman" panose="02020603050405020304" pitchFamily="18" charset="0"/>
                <a:cs typeface="Times New Roman" panose="02020603050405020304" pitchFamily="18" charset="0"/>
              </a:rPr>
              <a:t>Hút thuốc, uống rượu</a:t>
            </a:r>
            <a:endParaRPr lang="en-US" dirty="0">
              <a:effectLst/>
              <a:ea typeface="Times New Roman" panose="02020603050405020304" pitchFamily="18" charset="0"/>
              <a:cs typeface="Times New Roman" panose="02020603050405020304" pitchFamily="18" charset="0"/>
            </a:endParaRPr>
          </a:p>
          <a:p>
            <a:pPr indent="457200" algn="just">
              <a:lnSpc>
                <a:spcPct val="150000"/>
              </a:lnSpc>
              <a:tabLst>
                <a:tab pos="457200" algn="l"/>
              </a:tabLst>
            </a:pPr>
            <a:r>
              <a:rPr lang="pl-PL" dirty="0">
                <a:effectLst/>
                <a:ea typeface="Times New Roman" panose="02020603050405020304" pitchFamily="18" charset="0"/>
                <a:cs typeface="Times New Roman" panose="02020603050405020304" pitchFamily="18" charset="0"/>
              </a:rPr>
              <a:t>Chế độ ăn của </a:t>
            </a:r>
            <a:r>
              <a:rPr lang="en-US" dirty="0">
                <a:effectLst/>
                <a:ea typeface="Times New Roman" panose="02020603050405020304" pitchFamily="18" charset="0"/>
                <a:cs typeface="Times New Roman" panose="02020603050405020304" pitchFamily="18" charset="0"/>
              </a:rPr>
              <a:t>NB</a:t>
            </a:r>
            <a:r>
              <a:rPr lang="pl-PL" dirty="0">
                <a:effectLst/>
                <a:ea typeface="Times New Roman" panose="02020603050405020304" pitchFamily="18" charset="0"/>
                <a:cs typeface="Times New Roman" panose="02020603050405020304" pitchFamily="18" charset="0"/>
              </a:rPr>
              <a:t>, đặc biệt là lượng natri, đường, cholessterol, chất xơ và chất béo.</a:t>
            </a:r>
            <a:endParaRPr lang="en-US" dirty="0">
              <a:effectLst/>
              <a:ea typeface="Times New Roman" panose="02020603050405020304" pitchFamily="18" charset="0"/>
              <a:cs typeface="Times New Roman" panose="02020603050405020304" pitchFamily="18" charset="0"/>
            </a:endParaRPr>
          </a:p>
          <a:p>
            <a:pPr indent="457200" algn="just">
              <a:lnSpc>
                <a:spcPct val="150000"/>
              </a:lnSpc>
              <a:tabLst>
                <a:tab pos="457200" algn="l"/>
              </a:tabLst>
            </a:pPr>
            <a:r>
              <a:rPr lang="pl-PL" dirty="0">
                <a:effectLst/>
                <a:ea typeface="Times New Roman" panose="02020603050405020304" pitchFamily="18" charset="0"/>
                <a:cs typeface="Times New Roman" panose="02020603050405020304" pitchFamily="18" charset="0"/>
              </a:rPr>
              <a:t>Ít vận động, béo phì.</a:t>
            </a:r>
            <a:endParaRPr lang="en-US" dirty="0">
              <a:effectLst/>
              <a:ea typeface="Times New Roman" panose="02020603050405020304" pitchFamily="18" charset="0"/>
              <a:cs typeface="Times New Roman" panose="02020603050405020304" pitchFamily="18" charset="0"/>
            </a:endParaRPr>
          </a:p>
          <a:p>
            <a:pPr indent="457200" algn="just">
              <a:lnSpc>
                <a:spcPct val="150000"/>
              </a:lnSpc>
              <a:tabLst>
                <a:tab pos="457200" algn="l"/>
              </a:tabLst>
            </a:pPr>
            <a:r>
              <a:rPr lang="pl-PL" dirty="0">
                <a:effectLst/>
                <a:ea typeface="Times New Roman" panose="02020603050405020304" pitchFamily="18" charset="0"/>
                <a:cs typeface="Times New Roman" panose="02020603050405020304" pitchFamily="18" charset="0"/>
              </a:rPr>
              <a:t>Đứng nhiều.</a:t>
            </a:r>
            <a:endParaRPr lang="en-US"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596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4" y="324433"/>
            <a:ext cx="6851561" cy="5896062"/>
          </a:xfrm>
        </p:spPr>
        <p:txBody>
          <a:bodyPr>
            <a:normAutofit/>
          </a:bodyPr>
          <a:lstStyle/>
          <a:p>
            <a:pPr>
              <a:lnSpc>
                <a:spcPct val="150000"/>
              </a:lnSpc>
            </a:pPr>
            <a:r>
              <a:rPr lang="pl-PL" b="1" dirty="0"/>
              <a:t>1.2. Triệu chứng thực thể</a:t>
            </a:r>
            <a:endParaRPr lang="en-US" dirty="0"/>
          </a:p>
          <a:p>
            <a:pPr>
              <a:lnSpc>
                <a:spcPct val="150000"/>
              </a:lnSpc>
            </a:pPr>
            <a:r>
              <a:rPr lang="pl-PL" b="1" dirty="0"/>
              <a:t>1.2.1. Toàn thân</a:t>
            </a:r>
            <a:endParaRPr lang="en-US" dirty="0"/>
          </a:p>
          <a:p>
            <a:pPr>
              <a:lnSpc>
                <a:spcPct val="150000"/>
              </a:lnSpc>
            </a:pPr>
            <a:r>
              <a:rPr lang="pl-PL" i="1" dirty="0"/>
              <a:t>1.2.1.1. Toàn trạng</a:t>
            </a:r>
            <a:endParaRPr lang="en-US" dirty="0"/>
          </a:p>
          <a:p>
            <a:pPr>
              <a:lnSpc>
                <a:spcPct val="150000"/>
              </a:lnSpc>
            </a:pPr>
            <a:r>
              <a:rPr lang="pl-PL" dirty="0"/>
              <a:t>- Hình dáng, tư thế: Lùn, nhỏ bé so với tuổi: bệnh hở van hai lá.</a:t>
            </a:r>
            <a:endParaRPr lang="en-US" dirty="0"/>
          </a:p>
          <a:p>
            <a:pPr>
              <a:lnSpc>
                <a:spcPct val="150000"/>
              </a:lnSpc>
            </a:pPr>
            <a:r>
              <a:rPr lang="pl-PL" dirty="0"/>
              <a:t>- Tình trạng ý thức</a:t>
            </a:r>
            <a:endParaRPr lang="en-US" dirty="0"/>
          </a:p>
          <a:p>
            <a:pPr>
              <a:lnSpc>
                <a:spcPct val="150000"/>
              </a:lnSpc>
            </a:pPr>
            <a:r>
              <a:rPr lang="pl-PL" dirty="0"/>
              <a:t>- Thể trạng: đo chiều cao, cân nặng</a:t>
            </a:r>
            <a:endParaRPr lang="en-US" dirty="0"/>
          </a:p>
          <a:p>
            <a:pPr>
              <a:lnSpc>
                <a:spcPct val="150000"/>
              </a:lnSpc>
            </a:pPr>
            <a:r>
              <a:rPr lang="pl-PL" dirty="0"/>
              <a:t>- D</a:t>
            </a:r>
            <a:r>
              <a:rPr lang="vi-VN" dirty="0"/>
              <a:t>a và niêm mạc</a:t>
            </a:r>
            <a:endParaRPr lang="en-US" dirty="0"/>
          </a:p>
        </p:txBody>
      </p:sp>
      <p:pic>
        <p:nvPicPr>
          <p:cNvPr id="4" name="Picture 3"/>
          <p:cNvPicPr>
            <a:picLocks noChangeAspect="1"/>
          </p:cNvPicPr>
          <p:nvPr/>
        </p:nvPicPr>
        <p:blipFill>
          <a:blip r:embed="rId2"/>
          <a:stretch>
            <a:fillRect/>
          </a:stretch>
        </p:blipFill>
        <p:spPr>
          <a:xfrm>
            <a:off x="7263685" y="324433"/>
            <a:ext cx="4385122" cy="3096044"/>
          </a:xfrm>
          <a:prstGeom prst="rect">
            <a:avLst/>
          </a:prstGeom>
        </p:spPr>
      </p:pic>
      <p:pic>
        <p:nvPicPr>
          <p:cNvPr id="5" name="Picture 4"/>
          <p:cNvPicPr>
            <a:picLocks noChangeAspect="1"/>
          </p:cNvPicPr>
          <p:nvPr/>
        </p:nvPicPr>
        <p:blipFill>
          <a:blip r:embed="rId3"/>
          <a:stretch>
            <a:fillRect/>
          </a:stretch>
        </p:blipFill>
        <p:spPr>
          <a:xfrm>
            <a:off x="7263685" y="3456525"/>
            <a:ext cx="4385122" cy="3021548"/>
          </a:xfrm>
          <a:prstGeom prst="rect">
            <a:avLst/>
          </a:prstGeom>
        </p:spPr>
      </p:pic>
    </p:spTree>
    <p:extLst>
      <p:ext uri="{BB962C8B-B14F-4D97-AF65-F5344CB8AC3E}">
        <p14:creationId xmlns:p14="http://schemas.microsoft.com/office/powerpoint/2010/main" val="340994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792" y="334852"/>
            <a:ext cx="5885645" cy="5896468"/>
          </a:xfrm>
        </p:spPr>
        <p:txBody>
          <a:bodyPr>
            <a:normAutofit/>
          </a:bodyPr>
          <a:lstStyle/>
          <a:p>
            <a:r>
              <a:rPr lang="pl-PL" i="1" dirty="0"/>
              <a:t>1.2.1.2. Các chi và các ngón</a:t>
            </a:r>
            <a:endParaRPr lang="en-US" dirty="0"/>
          </a:p>
          <a:p>
            <a:pPr>
              <a:lnSpc>
                <a:spcPct val="150000"/>
              </a:lnSpc>
            </a:pPr>
            <a:r>
              <a:rPr lang="pl-PL" dirty="0"/>
              <a:t>- Ngón tay dùi trống: thường gặp ở tâm phế mạn</a:t>
            </a:r>
            <a:endParaRPr lang="en-US" dirty="0"/>
          </a:p>
          <a:p>
            <a:pPr>
              <a:lnSpc>
                <a:spcPct val="150000"/>
              </a:lnSpc>
            </a:pPr>
            <a:r>
              <a:rPr lang="pl-PL" dirty="0"/>
              <a:t>- Dấu hiệu của giãn </a:t>
            </a:r>
            <a:r>
              <a:rPr lang="en-US" dirty="0"/>
              <a:t>TM</a:t>
            </a:r>
            <a:r>
              <a:rPr lang="pl-PL" dirty="0"/>
              <a:t>.</a:t>
            </a:r>
            <a:endParaRPr lang="en-US" dirty="0"/>
          </a:p>
          <a:p>
            <a:pPr>
              <a:lnSpc>
                <a:spcPct val="150000"/>
              </a:lnSpc>
            </a:pPr>
            <a:r>
              <a:rPr lang="pl-PL" dirty="0"/>
              <a:t>- Thay đổi nhiệt độ và độ ẩm của chi</a:t>
            </a:r>
            <a:endParaRPr lang="en-US" dirty="0"/>
          </a:p>
        </p:txBody>
      </p:sp>
      <p:pic>
        <p:nvPicPr>
          <p:cNvPr id="4" name="Picture 2" descr="Image result for ngon tay dui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774" y="463638"/>
            <a:ext cx="4016926" cy="28405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gon tay dui 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360" y="3482782"/>
            <a:ext cx="3826049" cy="306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9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062" y="321973"/>
            <a:ext cx="6387921" cy="5896468"/>
          </a:xfrm>
        </p:spPr>
        <p:txBody>
          <a:bodyPr>
            <a:normAutofit/>
          </a:bodyPr>
          <a:lstStyle/>
          <a:p>
            <a:pPr>
              <a:lnSpc>
                <a:spcPct val="150000"/>
              </a:lnSpc>
            </a:pPr>
            <a:r>
              <a:rPr lang="pl-PL" dirty="0"/>
              <a:t>- </a:t>
            </a:r>
            <a:r>
              <a:rPr lang="en-US" dirty="0"/>
              <a:t>Giảm</a:t>
            </a:r>
            <a:r>
              <a:rPr lang="pl-PL" dirty="0"/>
              <a:t> thời gian đổ đầy mao mạch: tái tưới máu chậm là dấu hiệu tuần hoàn ngoại vi chậm như trong suy tim.</a:t>
            </a:r>
            <a:endParaRPr lang="en-US" dirty="0"/>
          </a:p>
          <a:p>
            <a:pPr>
              <a:lnSpc>
                <a:spcPct val="150000"/>
              </a:lnSpc>
            </a:pPr>
            <a:r>
              <a:rPr lang="pl-PL" dirty="0"/>
              <a:t>- Phù chi: thường gặp trong suy tim hoặc viêm tắc </a:t>
            </a:r>
            <a:r>
              <a:rPr lang="en-US" dirty="0"/>
              <a:t>TM</a:t>
            </a:r>
            <a:r>
              <a:rPr lang="pl-PL" dirty="0"/>
              <a:t>, bạch huyết.</a:t>
            </a:r>
            <a:endParaRPr lang="en-US" dirty="0"/>
          </a:p>
          <a:p>
            <a:pPr>
              <a:lnSpc>
                <a:spcPct val="150000"/>
              </a:lnSpc>
            </a:pPr>
            <a:r>
              <a:rPr lang="pl-PL" dirty="0"/>
              <a:t>- Giảm hoặc mất vận động chi, teo cơ: gặp trong </a:t>
            </a:r>
            <a:r>
              <a:rPr lang="en-US" dirty="0"/>
              <a:t>TBMMN </a:t>
            </a:r>
            <a:r>
              <a:rPr lang="pl-PL" dirty="0"/>
              <a:t>liệt nửa người. </a:t>
            </a:r>
            <a:endParaRPr lang="en-US" dirty="0"/>
          </a:p>
        </p:txBody>
      </p:sp>
      <p:pic>
        <p:nvPicPr>
          <p:cNvPr id="2" name="Picture 1"/>
          <p:cNvPicPr>
            <a:picLocks noChangeAspect="1"/>
          </p:cNvPicPr>
          <p:nvPr/>
        </p:nvPicPr>
        <p:blipFill>
          <a:blip r:embed="rId2"/>
          <a:stretch>
            <a:fillRect/>
          </a:stretch>
        </p:blipFill>
        <p:spPr>
          <a:xfrm>
            <a:off x="6521140" y="1411288"/>
            <a:ext cx="5537599" cy="2890256"/>
          </a:xfrm>
          <a:prstGeom prst="rect">
            <a:avLst/>
          </a:prstGeom>
        </p:spPr>
      </p:pic>
    </p:spTree>
    <p:extLst>
      <p:ext uri="{BB962C8B-B14F-4D97-AF65-F5344CB8AC3E}">
        <p14:creationId xmlns:p14="http://schemas.microsoft.com/office/powerpoint/2010/main" val="31255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852" y="437882"/>
            <a:ext cx="6542468" cy="5600253"/>
          </a:xfrm>
        </p:spPr>
        <p:txBody>
          <a:bodyPr>
            <a:normAutofit fontScale="92500" lnSpcReduction="20000"/>
          </a:bodyPr>
          <a:lstStyle/>
          <a:p>
            <a:pPr>
              <a:lnSpc>
                <a:spcPct val="150000"/>
              </a:lnSpc>
            </a:pPr>
            <a:r>
              <a:rPr lang="vi-VN" b="1" dirty="0"/>
              <a:t>1.2.2. Mạch</a:t>
            </a:r>
            <a:endParaRPr lang="en-US" dirty="0"/>
          </a:p>
          <a:p>
            <a:pPr>
              <a:lnSpc>
                <a:spcPct val="150000"/>
              </a:lnSpc>
            </a:pPr>
            <a:r>
              <a:rPr lang="it-IT" b="1" i="1" dirty="0">
                <a:solidFill>
                  <a:srgbClr val="FF0000"/>
                </a:solidFill>
              </a:rPr>
              <a:t>Đ</a:t>
            </a:r>
            <a:r>
              <a:rPr lang="vi-VN" b="1" i="1" dirty="0">
                <a:solidFill>
                  <a:srgbClr val="FF0000"/>
                </a:solidFill>
              </a:rPr>
              <a:t>ộng mạch</a:t>
            </a:r>
            <a:endParaRPr lang="en-US" b="1" dirty="0">
              <a:solidFill>
                <a:srgbClr val="FF0000"/>
              </a:solidFill>
            </a:endParaRPr>
          </a:p>
          <a:p>
            <a:pPr>
              <a:lnSpc>
                <a:spcPct val="150000"/>
              </a:lnSpc>
            </a:pPr>
            <a:r>
              <a:rPr lang="vi-VN" dirty="0"/>
              <a:t>- Tần số mạch: Bình thường ở người lớn là 60 </a:t>
            </a:r>
            <a:r>
              <a:rPr lang="en-US" dirty="0"/>
              <a:t>-</a:t>
            </a:r>
            <a:r>
              <a:rPr lang="vi-VN" dirty="0"/>
              <a:t> </a:t>
            </a:r>
            <a:r>
              <a:rPr lang="en-US" dirty="0"/>
              <a:t>80</a:t>
            </a:r>
            <a:r>
              <a:rPr lang="vi-VN" dirty="0"/>
              <a:t>l/phút.</a:t>
            </a:r>
            <a:endParaRPr lang="en-US" dirty="0"/>
          </a:p>
          <a:p>
            <a:pPr>
              <a:lnSpc>
                <a:spcPct val="150000"/>
              </a:lnSpc>
            </a:pPr>
            <a:r>
              <a:rPr lang="vi-VN" dirty="0"/>
              <a:t>+ Mạch nhanh (tần số &gt;100l/p)</a:t>
            </a:r>
            <a:endParaRPr lang="en-US" dirty="0"/>
          </a:p>
          <a:p>
            <a:pPr>
              <a:lnSpc>
                <a:spcPct val="150000"/>
              </a:lnSpc>
            </a:pPr>
            <a:r>
              <a:rPr lang="vi-VN" dirty="0"/>
              <a:t>+ Mạch chậm (tần số &lt;</a:t>
            </a:r>
            <a:r>
              <a:rPr lang="en-US" dirty="0"/>
              <a:t> </a:t>
            </a:r>
            <a:r>
              <a:rPr lang="vi-VN" dirty="0"/>
              <a:t>60l/phút)</a:t>
            </a:r>
            <a:endParaRPr lang="en-US" dirty="0"/>
          </a:p>
          <a:p>
            <a:pPr>
              <a:lnSpc>
                <a:spcPct val="150000"/>
              </a:lnSpc>
            </a:pPr>
            <a:r>
              <a:rPr lang="vi-VN" dirty="0"/>
              <a:t>- Nhịp: </a:t>
            </a:r>
            <a:r>
              <a:rPr lang="en-US" dirty="0"/>
              <a:t>Đều hay không. </a:t>
            </a:r>
            <a:r>
              <a:rPr lang="vi-VN" dirty="0"/>
              <a:t>Nhịp đến sớm (ngoại tâm thu)</a:t>
            </a:r>
            <a:endParaRPr lang="en-US" dirty="0"/>
          </a:p>
          <a:p>
            <a:pPr>
              <a:lnSpc>
                <a:spcPct val="150000"/>
              </a:lnSpc>
            </a:pPr>
            <a:r>
              <a:rPr lang="vi-VN" dirty="0"/>
              <a:t>+ Loạn nhịp hoàn toàn</a:t>
            </a:r>
            <a:endParaRPr lang="en-US" dirty="0"/>
          </a:p>
        </p:txBody>
      </p:sp>
      <p:pic>
        <p:nvPicPr>
          <p:cNvPr id="2050" name="Picture 2" descr="Image result for bắt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298" y="1493198"/>
            <a:ext cx="4394961" cy="354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729" y="373487"/>
            <a:ext cx="7250805" cy="6156102"/>
          </a:xfrm>
        </p:spPr>
        <p:txBody>
          <a:bodyPr>
            <a:normAutofit fontScale="77500" lnSpcReduction="20000"/>
          </a:bodyPr>
          <a:lstStyle/>
          <a:p>
            <a:r>
              <a:rPr lang="vi-VN" sz="4000" b="1" dirty="0">
                <a:solidFill>
                  <a:srgbClr val="FF0000"/>
                </a:solidFill>
              </a:rPr>
              <a:t>Huyết áp</a:t>
            </a:r>
            <a:endParaRPr lang="en-US" sz="4000" b="1" dirty="0">
              <a:solidFill>
                <a:srgbClr val="FF0000"/>
              </a:solidFill>
            </a:endParaRPr>
          </a:p>
          <a:p>
            <a:pPr>
              <a:lnSpc>
                <a:spcPct val="170000"/>
              </a:lnSpc>
            </a:pPr>
            <a:r>
              <a:rPr lang="vi-VN" dirty="0"/>
              <a:t>- </a:t>
            </a:r>
            <a:r>
              <a:rPr lang="pl-PL" dirty="0"/>
              <a:t> Trong hở van </a:t>
            </a:r>
            <a:r>
              <a:rPr lang="en-US" dirty="0"/>
              <a:t>ĐM </a:t>
            </a:r>
            <a:r>
              <a:rPr lang="pl-PL" dirty="0"/>
              <a:t>chủ nặng, </a:t>
            </a:r>
            <a:r>
              <a:rPr lang="en-US" dirty="0"/>
              <a:t>HA </a:t>
            </a:r>
            <a:r>
              <a:rPr lang="pl-PL" dirty="0"/>
              <a:t>tâm thu chi dưới cao hơn nhiều so với chi trên. Trong hẹp eo </a:t>
            </a:r>
            <a:r>
              <a:rPr lang="en-US" dirty="0"/>
              <a:t>ĐM </a:t>
            </a:r>
            <a:r>
              <a:rPr lang="pl-PL" dirty="0"/>
              <a:t>chủ hoặc hẹp </a:t>
            </a:r>
            <a:r>
              <a:rPr lang="en-US" dirty="0"/>
              <a:t>ĐM </a:t>
            </a:r>
            <a:r>
              <a:rPr lang="pl-PL" dirty="0"/>
              <a:t>chủ bụng, </a:t>
            </a:r>
            <a:r>
              <a:rPr lang="en-US" dirty="0"/>
              <a:t>HA </a:t>
            </a:r>
            <a:r>
              <a:rPr lang="pl-PL" dirty="0"/>
              <a:t>chi trên cao còn chi dưới lại thấp hơn so với chi trên.</a:t>
            </a:r>
            <a:endParaRPr lang="en-US" dirty="0"/>
          </a:p>
          <a:p>
            <a:pPr>
              <a:lnSpc>
                <a:spcPct val="170000"/>
              </a:lnSpc>
            </a:pPr>
            <a:r>
              <a:rPr lang="pl-PL" dirty="0"/>
              <a:t>- Bình thường</a:t>
            </a:r>
            <a:endParaRPr lang="en-US" dirty="0"/>
          </a:p>
          <a:p>
            <a:pPr>
              <a:lnSpc>
                <a:spcPct val="170000"/>
              </a:lnSpc>
            </a:pPr>
            <a:r>
              <a:rPr lang="pl-PL" dirty="0"/>
              <a:t>- Hạ </a:t>
            </a:r>
            <a:r>
              <a:rPr lang="en-US" dirty="0"/>
              <a:t>HA </a:t>
            </a:r>
            <a:r>
              <a:rPr lang="pl-PL" dirty="0"/>
              <a:t>tư thế</a:t>
            </a:r>
            <a:endParaRPr lang="en-US" dirty="0"/>
          </a:p>
          <a:p>
            <a:pPr>
              <a:lnSpc>
                <a:spcPct val="170000"/>
              </a:lnSpc>
            </a:pPr>
            <a:r>
              <a:rPr lang="pl-PL" dirty="0"/>
              <a:t>- </a:t>
            </a:r>
            <a:r>
              <a:rPr lang="en-US" dirty="0"/>
              <a:t>HA </a:t>
            </a:r>
            <a:r>
              <a:rPr lang="pl-PL" dirty="0"/>
              <a:t>hiệu số</a:t>
            </a:r>
            <a:r>
              <a:rPr lang="en-US" dirty="0"/>
              <a:t> </a:t>
            </a:r>
            <a:r>
              <a:rPr lang="pl-PL" dirty="0"/>
              <a:t>= HA tâm thu - HA tâm trương. HA hiệu số giảm (kẹt </a:t>
            </a:r>
            <a:r>
              <a:rPr lang="en-US" dirty="0"/>
              <a:t>HA</a:t>
            </a:r>
            <a:r>
              <a:rPr lang="pl-PL" dirty="0"/>
              <a:t>) trong: Sốc giảm thể tích, sốc tim, suy tim, tràn dịch màng ngoài tim gây ép tim, hẹp van hai lá, vữa xơ </a:t>
            </a:r>
            <a:r>
              <a:rPr lang="en-US" dirty="0"/>
              <a:t>ĐM</a:t>
            </a:r>
            <a:r>
              <a:rPr lang="pl-PL" dirty="0"/>
              <a:t>.</a:t>
            </a:r>
            <a:endParaRPr lang="en-US" dirty="0"/>
          </a:p>
          <a:p>
            <a:endParaRPr lang="en-US" dirty="0"/>
          </a:p>
        </p:txBody>
      </p:sp>
      <p:pic>
        <p:nvPicPr>
          <p:cNvPr id="3074" name="Picture 2" descr="Image result for đo huyết 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6868" y="1453569"/>
            <a:ext cx="4497632" cy="371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792" y="193183"/>
            <a:ext cx="5602309" cy="6130343"/>
          </a:xfrm>
        </p:spPr>
        <p:txBody>
          <a:bodyPr>
            <a:normAutofit lnSpcReduction="10000"/>
          </a:bodyPr>
          <a:lstStyle/>
          <a:p>
            <a:pPr>
              <a:lnSpc>
                <a:spcPct val="150000"/>
              </a:lnSpc>
            </a:pPr>
            <a:r>
              <a:rPr lang="pl-PL" b="1" dirty="0">
                <a:solidFill>
                  <a:srgbClr val="FF0000"/>
                </a:solidFill>
              </a:rPr>
              <a:t>T</a:t>
            </a:r>
            <a:r>
              <a:rPr lang="vi-VN" b="1" dirty="0">
                <a:solidFill>
                  <a:srgbClr val="FF0000"/>
                </a:solidFill>
              </a:rPr>
              <a:t>ĩnh mạch </a:t>
            </a:r>
            <a:endParaRPr lang="en-US" b="1" dirty="0">
              <a:solidFill>
                <a:srgbClr val="FF0000"/>
              </a:solidFill>
            </a:endParaRPr>
          </a:p>
          <a:p>
            <a:pPr>
              <a:lnSpc>
                <a:spcPct val="150000"/>
              </a:lnSpc>
            </a:pPr>
            <a:r>
              <a:rPr lang="pl-PL" i="1" dirty="0"/>
              <a:t>+ </a:t>
            </a:r>
            <a:r>
              <a:rPr lang="pl-PL" dirty="0"/>
              <a:t>Tĩnh mạch cảnh (tĩnh mạch cổ) </a:t>
            </a:r>
            <a:endParaRPr lang="en-US" dirty="0"/>
          </a:p>
          <a:p>
            <a:pPr>
              <a:lnSpc>
                <a:spcPct val="150000"/>
              </a:lnSpc>
            </a:pPr>
            <a:r>
              <a:rPr lang="pl-PL" dirty="0"/>
              <a:t>+ Gan to, </a:t>
            </a:r>
            <a:r>
              <a:rPr lang="en-US" dirty="0"/>
              <a:t>TM </a:t>
            </a:r>
            <a:r>
              <a:rPr lang="pl-PL" dirty="0"/>
              <a:t>cổ nổi, phản hồi gan </a:t>
            </a:r>
            <a:r>
              <a:rPr lang="en-US" dirty="0"/>
              <a:t>–</a:t>
            </a:r>
            <a:r>
              <a:rPr lang="pl-PL" dirty="0"/>
              <a:t> </a:t>
            </a:r>
            <a:r>
              <a:rPr lang="en-US" dirty="0"/>
              <a:t>TM </a:t>
            </a:r>
            <a:r>
              <a:rPr lang="pl-PL" dirty="0"/>
              <a:t>cổ (+): gặp trong suy tim</a:t>
            </a:r>
            <a:endParaRPr lang="en-US" dirty="0"/>
          </a:p>
          <a:p>
            <a:pPr>
              <a:lnSpc>
                <a:spcPct val="150000"/>
              </a:lnSpc>
            </a:pPr>
            <a:r>
              <a:rPr lang="pl-PL" dirty="0"/>
              <a:t>+ Tĩnh mạch bàng hệ vùng cổ - lồng ngực: gặp trong trường hợp chèn ép </a:t>
            </a:r>
            <a:r>
              <a:rPr lang="en-US" dirty="0"/>
              <a:t>TM </a:t>
            </a:r>
            <a:r>
              <a:rPr lang="pl-PL" dirty="0"/>
              <a:t>chủ trên do chèn ép trung thất trước.  </a:t>
            </a:r>
            <a:endParaRPr lang="en-US" dirty="0"/>
          </a:p>
          <a:p>
            <a:pPr>
              <a:lnSpc>
                <a:spcPct val="150000"/>
              </a:lnSpc>
            </a:pPr>
            <a:r>
              <a:rPr lang="pl-PL" dirty="0"/>
              <a:t>+ Giãn </a:t>
            </a:r>
            <a:r>
              <a:rPr lang="en-US" dirty="0"/>
              <a:t>TM </a:t>
            </a:r>
            <a:r>
              <a:rPr lang="pl-PL" dirty="0"/>
              <a:t>chi: gặp trong suy </a:t>
            </a:r>
            <a:r>
              <a:rPr lang="en-US" dirty="0"/>
              <a:t>TM</a:t>
            </a:r>
            <a:r>
              <a:rPr lang="pl-PL" dirty="0"/>
              <a:t>.</a:t>
            </a:r>
            <a:endParaRPr lang="en-US" dirty="0"/>
          </a:p>
        </p:txBody>
      </p:sp>
      <p:pic>
        <p:nvPicPr>
          <p:cNvPr id="2050" name="Picture 2" descr="Image result for tinh mach co 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860" y="482937"/>
            <a:ext cx="3155323" cy="25879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Ä©nh máº¡ch bÃ ng há» vÃ¹ng cá» - lá»ng ng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334" y="767201"/>
            <a:ext cx="3090930" cy="2019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885300" y="3644721"/>
            <a:ext cx="4531482" cy="2878428"/>
          </a:xfrm>
          <a:prstGeom prst="rect">
            <a:avLst/>
          </a:prstGeom>
        </p:spPr>
      </p:pic>
    </p:spTree>
    <p:extLst>
      <p:ext uri="{BB962C8B-B14F-4D97-AF65-F5344CB8AC3E}">
        <p14:creationId xmlns:p14="http://schemas.microsoft.com/office/powerpoint/2010/main" val="159903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609" y="363069"/>
            <a:ext cx="6851560" cy="6321065"/>
          </a:xfrm>
        </p:spPr>
        <p:txBody>
          <a:bodyPr>
            <a:normAutofit/>
          </a:bodyPr>
          <a:lstStyle/>
          <a:p>
            <a:pPr>
              <a:lnSpc>
                <a:spcPct val="150000"/>
              </a:lnSpc>
            </a:pPr>
            <a:r>
              <a:rPr lang="pl-PL" b="1" dirty="0"/>
              <a:t>Vị trí mỏm tim và tiếng </a:t>
            </a:r>
            <a:r>
              <a:rPr lang="vi-VN" b="1" dirty="0"/>
              <a:t>tim</a:t>
            </a:r>
            <a:endParaRPr lang="en-US" dirty="0"/>
          </a:p>
          <a:p>
            <a:pPr>
              <a:lnSpc>
                <a:spcPct val="150000"/>
              </a:lnSpc>
            </a:pPr>
            <a:r>
              <a:rPr lang="pl-PL" dirty="0"/>
              <a:t>- Mỏm tim: </a:t>
            </a:r>
            <a:endParaRPr lang="en-US" dirty="0"/>
          </a:p>
          <a:p>
            <a:pPr>
              <a:lnSpc>
                <a:spcPct val="150000"/>
              </a:lnSpc>
            </a:pPr>
            <a:r>
              <a:rPr lang="pl-PL" dirty="0"/>
              <a:t>- Tiếng tim:</a:t>
            </a:r>
            <a:endParaRPr lang="en-US" dirty="0"/>
          </a:p>
          <a:p>
            <a:pPr>
              <a:lnSpc>
                <a:spcPct val="150000"/>
              </a:lnSpc>
            </a:pPr>
            <a:r>
              <a:rPr lang="pl-PL" dirty="0"/>
              <a:t>+ Bình thường Mỗi chu chuyển tim có hai tiếng: T</a:t>
            </a:r>
            <a:r>
              <a:rPr lang="pl-PL" baseline="-25000" dirty="0"/>
              <a:t>1</a:t>
            </a:r>
            <a:r>
              <a:rPr lang="pl-PL" dirty="0"/>
              <a:t> và T</a:t>
            </a:r>
            <a:r>
              <a:rPr lang="pl-PL" baseline="-25000" dirty="0"/>
              <a:t>2</a:t>
            </a:r>
            <a:r>
              <a:rPr lang="pl-PL" dirty="0"/>
              <a:t>. </a:t>
            </a:r>
            <a:endParaRPr lang="en-US" dirty="0"/>
          </a:p>
          <a:p>
            <a:pPr>
              <a:lnSpc>
                <a:spcPct val="150000"/>
              </a:lnSpc>
            </a:pPr>
            <a:r>
              <a:rPr lang="pl-PL" dirty="0"/>
              <a:t>Tiếng T</a:t>
            </a:r>
            <a:r>
              <a:rPr lang="pl-PL" baseline="-25000" dirty="0"/>
              <a:t>1</a:t>
            </a:r>
            <a:r>
              <a:rPr lang="pl-PL" dirty="0"/>
              <a:t> nghe rõ ở mỏm tim, tiếng T</a:t>
            </a:r>
            <a:r>
              <a:rPr lang="pl-PL" baseline="-25000" dirty="0"/>
              <a:t>2</a:t>
            </a:r>
            <a:r>
              <a:rPr lang="pl-PL" dirty="0"/>
              <a:t> nghe rõ ở đáy tim. </a:t>
            </a:r>
            <a:endParaRPr lang="en-US" dirty="0"/>
          </a:p>
          <a:p>
            <a:pPr>
              <a:lnSpc>
                <a:spcPct val="150000"/>
              </a:lnSpc>
            </a:pPr>
            <a:r>
              <a:rPr lang="pl-PL" dirty="0"/>
              <a:t>+ Các dấu hiệu bệnh lý</a:t>
            </a:r>
            <a:endParaRPr lang="en-US" dirty="0"/>
          </a:p>
        </p:txBody>
      </p:sp>
      <p:pic>
        <p:nvPicPr>
          <p:cNvPr id="4098" name="Picture 2" descr="Image result for tiếng tim t1 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853" y="1050590"/>
            <a:ext cx="4841147" cy="408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2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1660" y="237386"/>
            <a:ext cx="9814171" cy="6484910"/>
          </a:xfrm>
          <a:prstGeom prst="rect">
            <a:avLst/>
          </a:prstGeom>
        </p:spPr>
      </p:pic>
    </p:spTree>
    <p:extLst>
      <p:ext uri="{BB962C8B-B14F-4D97-AF65-F5344CB8AC3E}">
        <p14:creationId xmlns:p14="http://schemas.microsoft.com/office/powerpoint/2010/main" val="11149904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nghe 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6090"/>
            <a:ext cx="105156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1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4BF39-9E09-4F11-BF8F-9AE08354BE54}"/>
              </a:ext>
            </a:extLst>
          </p:cNvPr>
          <p:cNvPicPr>
            <a:picLocks noChangeAspect="1"/>
          </p:cNvPicPr>
          <p:nvPr/>
        </p:nvPicPr>
        <p:blipFill>
          <a:blip r:embed="rId2"/>
          <a:stretch>
            <a:fillRect/>
          </a:stretch>
        </p:blipFill>
        <p:spPr>
          <a:xfrm>
            <a:off x="1410826" y="217607"/>
            <a:ext cx="9052292" cy="6422786"/>
          </a:xfrm>
          <a:prstGeom prst="rect">
            <a:avLst/>
          </a:prstGeom>
        </p:spPr>
      </p:pic>
    </p:spTree>
    <p:extLst>
      <p:ext uri="{BB962C8B-B14F-4D97-AF65-F5344CB8AC3E}">
        <p14:creationId xmlns:p14="http://schemas.microsoft.com/office/powerpoint/2010/main" val="21985423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37312"/>
            <a:ext cx="7147775" cy="5881128"/>
          </a:xfrm>
        </p:spPr>
        <p:txBody>
          <a:bodyPr>
            <a:normAutofit/>
          </a:bodyPr>
          <a:lstStyle/>
          <a:p>
            <a:r>
              <a:rPr lang="pl-PL" b="1" dirty="0"/>
              <a:t>Triệu chứng </a:t>
            </a:r>
            <a:r>
              <a:rPr lang="en-US" b="1" dirty="0"/>
              <a:t>CLS</a:t>
            </a:r>
            <a:endParaRPr lang="en-US" dirty="0"/>
          </a:p>
          <a:p>
            <a:r>
              <a:rPr lang="en-US" b="1" dirty="0"/>
              <a:t>XN </a:t>
            </a:r>
            <a:r>
              <a:rPr lang="pl-PL" b="1" dirty="0"/>
              <a:t>máu</a:t>
            </a:r>
            <a:endParaRPr lang="en-US" dirty="0"/>
          </a:p>
          <a:p>
            <a:r>
              <a:rPr lang="en-US" i="1" dirty="0"/>
              <a:t>*</a:t>
            </a:r>
            <a:r>
              <a:rPr lang="pl-PL" i="1" dirty="0"/>
              <a:t> Enzym huyết tương</a:t>
            </a:r>
            <a:endParaRPr lang="en-US" dirty="0"/>
          </a:p>
          <a:p>
            <a:r>
              <a:rPr lang="pl-PL" dirty="0"/>
              <a:t>Cơ tim bị hoại tử sẽ phóng thích men vào trong máu, đó là các enzzym:</a:t>
            </a:r>
            <a:endParaRPr lang="en-US" dirty="0"/>
          </a:p>
          <a:p>
            <a:r>
              <a:rPr lang="pl-PL" dirty="0"/>
              <a:t>- Creatinine kinase (CK)</a:t>
            </a:r>
            <a:r>
              <a:rPr lang="vi-VN" dirty="0"/>
              <a:t>. </a:t>
            </a:r>
            <a:endParaRPr lang="en-US" dirty="0"/>
          </a:p>
          <a:p>
            <a:r>
              <a:rPr lang="vi-VN" dirty="0"/>
              <a:t>- Troponins</a:t>
            </a:r>
            <a:endParaRPr lang="en-US" dirty="0"/>
          </a:p>
          <a:p>
            <a:r>
              <a:rPr lang="vi-VN" dirty="0"/>
              <a:t>-</a:t>
            </a:r>
            <a:r>
              <a:rPr lang="en-US" dirty="0"/>
              <a:t> </a:t>
            </a:r>
            <a:r>
              <a:rPr lang="vi-VN" dirty="0"/>
              <a:t>Myoglobin</a:t>
            </a:r>
            <a:endParaRPr lang="en-US" dirty="0"/>
          </a:p>
          <a:p>
            <a:r>
              <a:rPr lang="vi-VN" i="1" dirty="0"/>
              <a:t>* Cholesterol </a:t>
            </a:r>
            <a:endParaRPr lang="en-US" dirty="0"/>
          </a:p>
          <a:p>
            <a:r>
              <a:rPr lang="vi-VN" i="1" dirty="0"/>
              <a:t>* Điện giải đồ</a:t>
            </a:r>
            <a:endParaRPr lang="en-US" dirty="0"/>
          </a:p>
        </p:txBody>
      </p:sp>
      <p:pic>
        <p:nvPicPr>
          <p:cNvPr id="1026" name="Picture 2" descr="Image result for xet nghiem m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172" y="3657599"/>
            <a:ext cx="3830959" cy="249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0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577" y="414585"/>
            <a:ext cx="5666704" cy="5881128"/>
          </a:xfrm>
        </p:spPr>
        <p:txBody>
          <a:bodyPr>
            <a:normAutofit/>
          </a:bodyPr>
          <a:lstStyle/>
          <a:p>
            <a:pPr>
              <a:lnSpc>
                <a:spcPct val="150000"/>
              </a:lnSpc>
            </a:pPr>
            <a:r>
              <a:rPr lang="vi-VN" dirty="0"/>
              <a:t>- Điện tim</a:t>
            </a:r>
            <a:endParaRPr lang="en-US" dirty="0"/>
          </a:p>
          <a:p>
            <a:pPr>
              <a:lnSpc>
                <a:spcPct val="150000"/>
              </a:lnSpc>
            </a:pPr>
            <a:r>
              <a:rPr lang="vi-VN" dirty="0"/>
              <a:t>- Siêu âm tim</a:t>
            </a:r>
            <a:endParaRPr lang="en-US" dirty="0"/>
          </a:p>
          <a:p>
            <a:pPr>
              <a:lnSpc>
                <a:spcPct val="150000"/>
              </a:lnSpc>
            </a:pPr>
            <a:r>
              <a:rPr lang="vi-VN" dirty="0"/>
              <a:t>- X</a:t>
            </a:r>
            <a:r>
              <a:rPr lang="en-US" dirty="0"/>
              <a:t>Q</a:t>
            </a:r>
            <a:r>
              <a:rPr lang="vi-VN" dirty="0"/>
              <a:t> tim mạch</a:t>
            </a:r>
            <a:endParaRPr lang="en-US" dirty="0"/>
          </a:p>
          <a:p>
            <a:pPr>
              <a:lnSpc>
                <a:spcPct val="150000"/>
              </a:lnSpc>
            </a:pPr>
            <a:r>
              <a:rPr lang="vi-VN" dirty="0"/>
              <a:t>- Thông tim – huyết động</a:t>
            </a:r>
            <a:endParaRPr lang="en-US" dirty="0"/>
          </a:p>
          <a:p>
            <a:pPr>
              <a:lnSpc>
                <a:spcPct val="150000"/>
              </a:lnSpc>
            </a:pPr>
            <a:r>
              <a:rPr lang="vi-VN" dirty="0"/>
              <a:t>- Chụp cắt lớp điện toán (CT), công hưởng từ (MRI).</a:t>
            </a:r>
            <a:endParaRPr lang="en-US" dirty="0"/>
          </a:p>
          <a:p>
            <a:pPr>
              <a:lnSpc>
                <a:spcPct val="150000"/>
              </a:lnSpc>
            </a:pPr>
            <a:endParaRPr lang="en-US" dirty="0"/>
          </a:p>
        </p:txBody>
      </p:sp>
      <p:pic>
        <p:nvPicPr>
          <p:cNvPr id="5122" name="Picture 2" descr="Image result for điện 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247" y="250466"/>
            <a:ext cx="3227006" cy="17619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iêu âm t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769" y="250466"/>
            <a:ext cx="2870960" cy="1617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435812" y="2088559"/>
            <a:ext cx="2697876" cy="2533180"/>
          </a:xfrm>
          <a:prstGeom prst="rect">
            <a:avLst/>
          </a:prstGeom>
        </p:spPr>
      </p:pic>
      <p:pic>
        <p:nvPicPr>
          <p:cNvPr id="5126" name="Picture 6" descr="Image result for chup 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769" y="2012411"/>
            <a:ext cx="2986463" cy="223696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ụp cộng hưởng từ"/>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985" y="4327056"/>
            <a:ext cx="2494744" cy="242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276" y="437882"/>
            <a:ext cx="10878418" cy="5806316"/>
          </a:xfrm>
        </p:spPr>
        <p:txBody>
          <a:bodyPr>
            <a:normAutofit/>
          </a:bodyPr>
          <a:lstStyle/>
          <a:p>
            <a:pPr>
              <a:lnSpc>
                <a:spcPct val="150000"/>
              </a:lnSpc>
            </a:pPr>
            <a:r>
              <a:rPr lang="fr-FR" b="1" dirty="0"/>
              <a:t>2. CS </a:t>
            </a:r>
            <a:r>
              <a:rPr lang="fr-FR" b="1" dirty="0" err="1"/>
              <a:t>người</a:t>
            </a:r>
            <a:r>
              <a:rPr lang="fr-FR" b="1" dirty="0"/>
              <a:t> lớn mắc bệnh tuần hoàn</a:t>
            </a:r>
            <a:endParaRPr lang="en-US" dirty="0"/>
          </a:p>
          <a:p>
            <a:pPr>
              <a:lnSpc>
                <a:spcPct val="150000"/>
              </a:lnSpc>
            </a:pPr>
            <a:r>
              <a:rPr lang="fr-FR" b="1" dirty="0"/>
              <a:t>2.1. Nhận định </a:t>
            </a:r>
            <a:endParaRPr lang="en-US" dirty="0"/>
          </a:p>
          <a:p>
            <a:pPr>
              <a:lnSpc>
                <a:spcPct val="150000"/>
              </a:lnSpc>
            </a:pPr>
            <a:r>
              <a:rPr lang="fr-FR" b="1" dirty="0"/>
              <a:t>2.1.1. Hỏi bệnh </a:t>
            </a:r>
            <a:endParaRPr lang="en-US" dirty="0"/>
          </a:p>
          <a:p>
            <a:pPr>
              <a:lnSpc>
                <a:spcPct val="150000"/>
              </a:lnSpc>
            </a:pPr>
            <a:r>
              <a:rPr lang="fr-FR" dirty="0"/>
              <a:t>- Phát hiện các triệu chứng cơ năng </a:t>
            </a:r>
            <a:endParaRPr lang="en-US" dirty="0"/>
          </a:p>
          <a:p>
            <a:pPr>
              <a:lnSpc>
                <a:spcPct val="150000"/>
              </a:lnSpc>
            </a:pPr>
            <a:r>
              <a:rPr lang="fr-FR" dirty="0"/>
              <a:t>+ Mệt mỏi</a:t>
            </a:r>
            <a:endParaRPr lang="en-US" dirty="0"/>
          </a:p>
          <a:p>
            <a:pPr>
              <a:lnSpc>
                <a:spcPct val="150000"/>
              </a:lnSpc>
            </a:pPr>
            <a:r>
              <a:rPr lang="fr-FR" dirty="0"/>
              <a:t>+ </a:t>
            </a:r>
            <a:r>
              <a:rPr lang="fr-FR" dirty="0" err="1"/>
              <a:t>Đau</a:t>
            </a:r>
            <a:r>
              <a:rPr lang="fr-FR" dirty="0"/>
              <a:t> </a:t>
            </a:r>
            <a:r>
              <a:rPr lang="fr-FR" dirty="0" err="1"/>
              <a:t>ngực</a:t>
            </a:r>
            <a:endParaRPr lang="fr-FR" dirty="0"/>
          </a:p>
          <a:p>
            <a:pPr>
              <a:lnSpc>
                <a:spcPct val="150000"/>
              </a:lnSpc>
            </a:pPr>
            <a:r>
              <a:rPr lang="fr-FR" dirty="0"/>
              <a:t>…</a:t>
            </a:r>
            <a:endParaRPr lang="en-US" dirty="0"/>
          </a:p>
        </p:txBody>
      </p:sp>
      <p:pic>
        <p:nvPicPr>
          <p:cNvPr id="6146" name="Picture 2" descr="Image result for hỏi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1764404"/>
            <a:ext cx="4207180" cy="280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7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7912" y="52387"/>
            <a:ext cx="7496175" cy="6753225"/>
          </a:xfrm>
          <a:prstGeom prst="rect">
            <a:avLst/>
          </a:prstGeom>
        </p:spPr>
      </p:pic>
    </p:spTree>
    <p:extLst>
      <p:ext uri="{BB962C8B-B14F-4D97-AF65-F5344CB8AC3E}">
        <p14:creationId xmlns:p14="http://schemas.microsoft.com/office/powerpoint/2010/main" val="13563479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1212" y="42862"/>
            <a:ext cx="8029575" cy="6772275"/>
          </a:xfrm>
          <a:prstGeom prst="rect">
            <a:avLst/>
          </a:prstGeom>
        </p:spPr>
      </p:pic>
    </p:spTree>
    <p:extLst>
      <p:ext uri="{BB962C8B-B14F-4D97-AF65-F5344CB8AC3E}">
        <p14:creationId xmlns:p14="http://schemas.microsoft.com/office/powerpoint/2010/main" val="6917708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a:bodyPr>
          <a:lstStyle/>
          <a:p>
            <a:pPr>
              <a:lnSpc>
                <a:spcPct val="150000"/>
              </a:lnSpc>
            </a:pPr>
            <a:r>
              <a:rPr lang="fr-FR" dirty="0"/>
              <a:t>+ </a:t>
            </a:r>
            <a:r>
              <a:rPr lang="fr-FR" dirty="0" err="1"/>
              <a:t>Khó</a:t>
            </a:r>
            <a:r>
              <a:rPr lang="fr-FR" dirty="0"/>
              <a:t> </a:t>
            </a:r>
            <a:r>
              <a:rPr lang="fr-FR" dirty="0" err="1"/>
              <a:t>thở</a:t>
            </a:r>
            <a:r>
              <a:rPr lang="fr-FR" dirty="0"/>
              <a:t>:…</a:t>
            </a:r>
            <a:endParaRPr lang="en-US" dirty="0"/>
          </a:p>
          <a:p>
            <a:pPr>
              <a:lnSpc>
                <a:spcPct val="150000"/>
              </a:lnSpc>
            </a:pPr>
            <a:r>
              <a:rPr lang="pl-PL" i="1" dirty="0"/>
              <a:t>+ </a:t>
            </a:r>
            <a:r>
              <a:rPr lang="pl-PL" dirty="0"/>
              <a:t>Ho khan hay ho có đờm</a:t>
            </a:r>
            <a:endParaRPr lang="en-US" dirty="0"/>
          </a:p>
          <a:p>
            <a:pPr>
              <a:lnSpc>
                <a:spcPct val="150000"/>
              </a:lnSpc>
            </a:pPr>
            <a:r>
              <a:rPr lang="pl-PL" i="1" dirty="0"/>
              <a:t>+ </a:t>
            </a:r>
            <a:r>
              <a:rPr lang="pl-PL" dirty="0"/>
              <a:t>Ngất: sau cơn ngất hỏi khai thác triệu chứng cơ năng: đau ngực, khó thở, mệt mỏi, chóng mặt, hồi hộp đánh trống ngực. Ngất xuất hiện từ từ hay đột ngột? Có các dấu hiệu tiền triệu gì?</a:t>
            </a:r>
            <a:r>
              <a:rPr lang="vi-VN" dirty="0"/>
              <a:t> </a:t>
            </a:r>
            <a:r>
              <a:rPr lang="pl-PL" dirty="0"/>
              <a:t>tư thế lúc bị ngất?</a:t>
            </a:r>
            <a:endParaRPr lang="en-US" dirty="0"/>
          </a:p>
          <a:p>
            <a:pPr>
              <a:lnSpc>
                <a:spcPct val="150000"/>
              </a:lnSpc>
            </a:pPr>
            <a:r>
              <a:rPr lang="pl-PL" dirty="0"/>
              <a:t>+ Phù</a:t>
            </a:r>
            <a:endParaRPr lang="en-US" dirty="0"/>
          </a:p>
          <a:p>
            <a:pPr>
              <a:lnSpc>
                <a:spcPct val="150000"/>
              </a:lnSpc>
            </a:pPr>
            <a:r>
              <a:rPr lang="fr-FR" dirty="0"/>
              <a:t>+ Đau chi:</a:t>
            </a:r>
            <a:endParaRPr lang="en-US" dirty="0"/>
          </a:p>
        </p:txBody>
      </p:sp>
    </p:spTree>
    <p:extLst>
      <p:ext uri="{BB962C8B-B14F-4D97-AF65-F5344CB8AC3E}">
        <p14:creationId xmlns:p14="http://schemas.microsoft.com/office/powerpoint/2010/main" val="5610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a:bodyPr>
          <a:lstStyle/>
          <a:p>
            <a:pPr>
              <a:lnSpc>
                <a:spcPct val="150000"/>
              </a:lnSpc>
            </a:pPr>
            <a:r>
              <a:rPr lang="fr-FR" dirty="0"/>
              <a:t>- </a:t>
            </a:r>
            <a:r>
              <a:rPr lang="fr-FR" dirty="0" err="1"/>
              <a:t>Bệnh</a:t>
            </a:r>
            <a:r>
              <a:rPr lang="fr-FR" dirty="0"/>
              <a:t> </a:t>
            </a:r>
            <a:r>
              <a:rPr lang="fr-FR" dirty="0" err="1"/>
              <a:t>sử</a:t>
            </a:r>
            <a:r>
              <a:rPr lang="fr-FR" dirty="0"/>
              <a:t>:</a:t>
            </a:r>
            <a:endParaRPr lang="en-US" dirty="0"/>
          </a:p>
          <a:p>
            <a:pPr>
              <a:lnSpc>
                <a:spcPct val="150000"/>
              </a:lnSpc>
            </a:pPr>
            <a:r>
              <a:rPr lang="fr-FR" dirty="0"/>
              <a:t>- Tiền sử bản thân, gia đình:</a:t>
            </a:r>
            <a:endParaRPr lang="en-US" dirty="0"/>
          </a:p>
          <a:p>
            <a:endParaRPr lang="en-US" dirty="0"/>
          </a:p>
        </p:txBody>
      </p:sp>
    </p:spTree>
    <p:extLst>
      <p:ext uri="{BB962C8B-B14F-4D97-AF65-F5344CB8AC3E}">
        <p14:creationId xmlns:p14="http://schemas.microsoft.com/office/powerpoint/2010/main" val="324201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lnSpcReduction="10000"/>
          </a:bodyPr>
          <a:lstStyle/>
          <a:p>
            <a:r>
              <a:rPr lang="pl-PL" b="1" dirty="0"/>
              <a:t>2.1.2. Thăm khám</a:t>
            </a:r>
            <a:endParaRPr lang="en-US" dirty="0"/>
          </a:p>
          <a:p>
            <a:r>
              <a:rPr lang="pl-PL" i="1" dirty="0"/>
              <a:t>­</a:t>
            </a:r>
            <a:r>
              <a:rPr lang="pl-PL" dirty="0"/>
              <a:t>- Toàn thân:</a:t>
            </a:r>
            <a:endParaRPr lang="en-US" dirty="0"/>
          </a:p>
          <a:p>
            <a:r>
              <a:rPr lang="en-US" dirty="0"/>
              <a:t>+ Thể trạng chung: BMI</a:t>
            </a:r>
          </a:p>
          <a:p>
            <a:r>
              <a:rPr lang="en-US" dirty="0"/>
              <a:t>+ Tình trạng ý thức</a:t>
            </a:r>
          </a:p>
          <a:p>
            <a:r>
              <a:rPr lang="en-US" dirty="0"/>
              <a:t>+ Dấu hiệu xanh xao, toát mồ hôi, tím tái</a:t>
            </a:r>
          </a:p>
          <a:p>
            <a:r>
              <a:rPr lang="en-US" dirty="0"/>
              <a:t>+ Dấu hiệu nhiễm khuẩn</a:t>
            </a:r>
          </a:p>
          <a:p>
            <a:r>
              <a:rPr lang="en-US" dirty="0"/>
              <a:t>+ Tĩnh mạch cổ nổi.</a:t>
            </a:r>
          </a:p>
          <a:p>
            <a:r>
              <a:rPr lang="en-US" dirty="0"/>
              <a:t>+ Đo thân nhiệt</a:t>
            </a:r>
          </a:p>
          <a:p>
            <a:r>
              <a:rPr lang="en-US" dirty="0"/>
              <a:t>+ Màu sắc da đặc biệt là chi dưới. </a:t>
            </a:r>
          </a:p>
          <a:p>
            <a:r>
              <a:rPr lang="en-US" dirty="0"/>
              <a:t>+ Sờ nhiệt độ da</a:t>
            </a:r>
          </a:p>
          <a:p>
            <a:r>
              <a:rPr lang="en-US" dirty="0"/>
              <a:t>+ Tình trạng lông, móng</a:t>
            </a:r>
          </a:p>
          <a:p>
            <a:r>
              <a:rPr lang="pl-PL" dirty="0"/>
              <a:t>+ Khám phù. </a:t>
            </a:r>
            <a:endParaRPr lang="en-US" dirty="0"/>
          </a:p>
          <a:p>
            <a:endParaRPr lang="en-US" dirty="0"/>
          </a:p>
        </p:txBody>
      </p:sp>
    </p:spTree>
    <p:extLst>
      <p:ext uri="{BB962C8B-B14F-4D97-AF65-F5344CB8AC3E}">
        <p14:creationId xmlns:p14="http://schemas.microsoft.com/office/powerpoint/2010/main" val="38219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580" y="324434"/>
            <a:ext cx="10466294" cy="5881128"/>
          </a:xfrm>
        </p:spPr>
        <p:txBody>
          <a:bodyPr>
            <a:normAutofit/>
          </a:bodyPr>
          <a:lstStyle/>
          <a:p>
            <a:pPr>
              <a:lnSpc>
                <a:spcPct val="150000"/>
              </a:lnSpc>
            </a:pPr>
            <a:r>
              <a:rPr lang="en-US" b="1" dirty="0"/>
              <a:t>- Cơ quan:</a:t>
            </a:r>
          </a:p>
          <a:p>
            <a:pPr>
              <a:lnSpc>
                <a:spcPct val="150000"/>
              </a:lnSpc>
            </a:pPr>
            <a:r>
              <a:rPr lang="en-US" dirty="0"/>
              <a:t>+ Hệ hô hấp:</a:t>
            </a:r>
          </a:p>
          <a:p>
            <a:pPr>
              <a:lnSpc>
                <a:spcPct val="150000"/>
              </a:lnSpc>
            </a:pPr>
            <a:r>
              <a:rPr lang="en-US" dirty="0"/>
              <a:t>+ Hệ tuần hoàn</a:t>
            </a:r>
          </a:p>
          <a:p>
            <a:pPr>
              <a:lnSpc>
                <a:spcPct val="150000"/>
              </a:lnSpc>
            </a:pPr>
            <a:r>
              <a:rPr lang="en-US" i="1" dirty="0"/>
              <a:t>+ </a:t>
            </a:r>
            <a:r>
              <a:rPr lang="en-US" dirty="0"/>
              <a:t>Hệ tiết niệu</a:t>
            </a:r>
          </a:p>
          <a:p>
            <a:pPr>
              <a:lnSpc>
                <a:spcPct val="150000"/>
              </a:lnSpc>
            </a:pPr>
            <a:r>
              <a:rPr lang="en-US" dirty="0"/>
              <a:t>+ Hệ tiêu hóa</a:t>
            </a:r>
          </a:p>
          <a:p>
            <a:pPr>
              <a:lnSpc>
                <a:spcPct val="150000"/>
              </a:lnSpc>
            </a:pPr>
            <a:r>
              <a:rPr lang="en-US" dirty="0"/>
              <a:t>+ Hệ cơ xương</a:t>
            </a:r>
          </a:p>
          <a:p>
            <a:pPr>
              <a:lnSpc>
                <a:spcPct val="150000"/>
              </a:lnSpc>
            </a:pPr>
            <a:r>
              <a:rPr lang="en-US" dirty="0"/>
              <a:t>+ Tình trạng dinh dưỡng</a:t>
            </a:r>
          </a:p>
        </p:txBody>
      </p:sp>
      <p:pic>
        <p:nvPicPr>
          <p:cNvPr id="2050" name="Picture 2" descr="Kết quả hình ảnh cho tham kham dieu d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973" y="1002831"/>
            <a:ext cx="6334125" cy="427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a:bodyPr>
          <a:lstStyle/>
          <a:p>
            <a:pPr>
              <a:lnSpc>
                <a:spcPct val="150000"/>
              </a:lnSpc>
            </a:pPr>
            <a:r>
              <a:rPr lang="en-US" b="1" dirty="0"/>
              <a:t>2.1.3. Tham khảo HSBA</a:t>
            </a:r>
            <a:endParaRPr lang="en-US" dirty="0"/>
          </a:p>
          <a:p>
            <a:pPr>
              <a:lnSpc>
                <a:spcPct val="150000"/>
              </a:lnSpc>
            </a:pPr>
            <a:r>
              <a:rPr lang="en-US" dirty="0"/>
              <a:t>- Kết </a:t>
            </a:r>
            <a:r>
              <a:rPr lang="en-US" dirty="0" err="1"/>
              <a:t>quả</a:t>
            </a:r>
            <a:r>
              <a:rPr lang="en-US" dirty="0"/>
              <a:t> XN </a:t>
            </a:r>
            <a:r>
              <a:rPr lang="en-US" dirty="0" err="1"/>
              <a:t>và</a:t>
            </a:r>
            <a:r>
              <a:rPr lang="en-US" dirty="0"/>
              <a:t> chẩn đoán hình ảnh</a:t>
            </a:r>
          </a:p>
          <a:p>
            <a:pPr>
              <a:lnSpc>
                <a:spcPct val="150000"/>
              </a:lnSpc>
            </a:pPr>
            <a:r>
              <a:rPr lang="en-US" dirty="0"/>
              <a:t>- Y lệnh </a:t>
            </a:r>
            <a:r>
              <a:rPr lang="en-US" dirty="0" err="1"/>
              <a:t>thuốc</a:t>
            </a:r>
            <a:r>
              <a:rPr lang="en-US" dirty="0"/>
              <a:t> </a:t>
            </a:r>
            <a:r>
              <a:rPr lang="en-US" dirty="0" err="1"/>
              <a:t>và</a:t>
            </a:r>
            <a:r>
              <a:rPr lang="en-US" dirty="0"/>
              <a:t> thủ thuật</a:t>
            </a:r>
          </a:p>
          <a:p>
            <a:pPr>
              <a:lnSpc>
                <a:spcPct val="150000"/>
              </a:lnSpc>
            </a:pPr>
            <a:r>
              <a:rPr lang="en-US" dirty="0"/>
              <a:t>- Các thông tin khác.</a:t>
            </a:r>
          </a:p>
          <a:p>
            <a:pPr>
              <a:lnSpc>
                <a:spcPct val="150000"/>
              </a:lnSpc>
            </a:pPr>
            <a:endParaRPr lang="en-US" dirty="0"/>
          </a:p>
        </p:txBody>
      </p:sp>
    </p:spTree>
    <p:extLst>
      <p:ext uri="{BB962C8B-B14F-4D97-AF65-F5344CB8AC3E}">
        <p14:creationId xmlns:p14="http://schemas.microsoft.com/office/powerpoint/2010/main" val="42230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8C4A9-03F5-493C-BB1E-2D658BA50E51}"/>
              </a:ext>
            </a:extLst>
          </p:cNvPr>
          <p:cNvPicPr>
            <a:picLocks noChangeAspect="1"/>
          </p:cNvPicPr>
          <p:nvPr/>
        </p:nvPicPr>
        <p:blipFill>
          <a:blip r:embed="rId2"/>
          <a:stretch>
            <a:fillRect/>
          </a:stretch>
        </p:blipFill>
        <p:spPr>
          <a:xfrm>
            <a:off x="1358603" y="351449"/>
            <a:ext cx="9293475" cy="6270872"/>
          </a:xfrm>
          <a:prstGeom prst="rect">
            <a:avLst/>
          </a:prstGeom>
        </p:spPr>
      </p:pic>
    </p:spTree>
    <p:extLst>
      <p:ext uri="{BB962C8B-B14F-4D97-AF65-F5344CB8AC3E}">
        <p14:creationId xmlns:p14="http://schemas.microsoft.com/office/powerpoint/2010/main" val="41763254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lnSpcReduction="10000"/>
          </a:bodyPr>
          <a:lstStyle/>
          <a:p>
            <a:pPr>
              <a:lnSpc>
                <a:spcPct val="150000"/>
              </a:lnSpc>
            </a:pPr>
            <a:r>
              <a:rPr lang="en-US" b="1" dirty="0"/>
              <a:t>2.2. Một số vấn đề chăm sóc </a:t>
            </a:r>
            <a:endParaRPr lang="en-US" dirty="0"/>
          </a:p>
          <a:p>
            <a:pPr>
              <a:lnSpc>
                <a:spcPct val="150000"/>
              </a:lnSpc>
            </a:pPr>
            <a:r>
              <a:rPr lang="en-US" dirty="0"/>
              <a:t>- Đau ngực</a:t>
            </a:r>
          </a:p>
          <a:p>
            <a:pPr>
              <a:lnSpc>
                <a:spcPct val="150000"/>
              </a:lnSpc>
            </a:pPr>
            <a:r>
              <a:rPr lang="en-US" dirty="0"/>
              <a:t>- Khó thở</a:t>
            </a:r>
          </a:p>
          <a:p>
            <a:pPr>
              <a:lnSpc>
                <a:spcPct val="150000"/>
              </a:lnSpc>
            </a:pPr>
            <a:r>
              <a:rPr lang="en-US" dirty="0"/>
              <a:t>- Đau chi</a:t>
            </a:r>
          </a:p>
          <a:p>
            <a:pPr>
              <a:lnSpc>
                <a:spcPct val="150000"/>
              </a:lnSpc>
            </a:pPr>
            <a:r>
              <a:rPr lang="en-US" dirty="0"/>
              <a:t>- Phù</a:t>
            </a:r>
          </a:p>
          <a:p>
            <a:pPr>
              <a:lnSpc>
                <a:spcPct val="150000"/>
              </a:lnSpc>
            </a:pPr>
            <a:r>
              <a:rPr lang="en-US" dirty="0"/>
              <a:t>- Rối loạn nhịp tim</a:t>
            </a:r>
          </a:p>
          <a:p>
            <a:pPr>
              <a:lnSpc>
                <a:spcPct val="150000"/>
              </a:lnSpc>
            </a:pPr>
            <a:r>
              <a:rPr lang="en-US" dirty="0"/>
              <a:t>- Huyết áp cao/hạ huyết áp</a:t>
            </a:r>
          </a:p>
          <a:p>
            <a:pPr>
              <a:lnSpc>
                <a:spcPct val="150000"/>
              </a:lnSpc>
            </a:pPr>
            <a:r>
              <a:rPr lang="en-US" dirty="0"/>
              <a:t>- NB </a:t>
            </a:r>
            <a:r>
              <a:rPr lang="en-US" dirty="0" err="1"/>
              <a:t>thiếu</a:t>
            </a:r>
            <a:r>
              <a:rPr lang="en-US" dirty="0"/>
              <a:t> kiến thức</a:t>
            </a:r>
          </a:p>
        </p:txBody>
      </p:sp>
    </p:spTree>
    <p:extLst>
      <p:ext uri="{BB962C8B-B14F-4D97-AF65-F5344CB8AC3E}">
        <p14:creationId xmlns:p14="http://schemas.microsoft.com/office/powerpoint/2010/main" val="190226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fontScale="90000"/>
          </a:bodyPr>
          <a:lstStyle/>
          <a:p>
            <a:pPr algn="ctr"/>
            <a:r>
              <a:rPr lang="en-US" dirty="0" err="1"/>
              <a:t>Tình</a:t>
            </a:r>
            <a:r>
              <a:rPr lang="en-US" dirty="0"/>
              <a:t> </a:t>
            </a:r>
            <a:r>
              <a:rPr lang="en-US" dirty="0" err="1"/>
              <a:t>huống</a:t>
            </a:r>
            <a:endParaRPr lang="en-US" dirty="0"/>
          </a:p>
        </p:txBody>
      </p:sp>
      <p:sp>
        <p:nvSpPr>
          <p:cNvPr id="3" name="Content Placeholder 2"/>
          <p:cNvSpPr>
            <a:spLocks noGrp="1"/>
          </p:cNvSpPr>
          <p:nvPr>
            <p:ph idx="1"/>
          </p:nvPr>
        </p:nvSpPr>
        <p:spPr>
          <a:xfrm>
            <a:off x="739588" y="1159099"/>
            <a:ext cx="10799882" cy="5293215"/>
          </a:xfrm>
        </p:spPr>
        <p:txBody>
          <a:bodyPr>
            <a:normAutofit fontScale="85000" lnSpcReduction="10000"/>
          </a:bodyPr>
          <a:lstStyle/>
          <a:p>
            <a:pPr algn="just" rtl="0">
              <a:lnSpc>
                <a:spcPct val="150000"/>
              </a:lnSpc>
            </a:pPr>
            <a:r>
              <a:rPr lang="vi-VN" b="0" i="0" u="none" strike="noStrike" kern="1200" baseline="0" dirty="0">
                <a:solidFill>
                  <a:srgbClr val="000000"/>
                </a:solidFill>
                <a:latin typeface="Arial" panose="020B0604020202020204" pitchFamily="34" charset="0"/>
              </a:rPr>
              <a:t>Ông Ba 54 tuổi, có tiền sử đau thắt ngực và rối loạn chuyển hóa lipid máu điều trị và theo dõi không thưường xuyên. Sáng nay, sau khi tắm nưước lạnh ông Ba thấy đau ngực trái dữ dội sau xưương ức, đau đầu, buồn nôn, lo lắng, sợ hãi, HA: 130/80 mmHg, mạch đều 80 lần/phút, nhịp thở 20 lần/phút. </a:t>
            </a:r>
            <a:endParaRPr lang="en-US" b="0" i="0" u="none" strike="noStrike" kern="1200" baseline="0" dirty="0">
              <a:solidFill>
                <a:srgbClr val="000000"/>
              </a:solidFill>
              <a:latin typeface="Arial" panose="020B0604020202020204" pitchFamily="34" charset="0"/>
            </a:endParaRPr>
          </a:p>
          <a:p>
            <a:pPr algn="just" rtl="0">
              <a:lnSpc>
                <a:spcPct val="150000"/>
              </a:lnSpc>
            </a:pPr>
            <a:r>
              <a:rPr lang="pt-BR" b="0" i="0" u="none" strike="noStrike" kern="1200" baseline="0" dirty="0">
                <a:solidFill>
                  <a:srgbClr val="000000"/>
                </a:solidFill>
                <a:latin typeface="Arial" panose="020B0604020202020204" pitchFamily="34" charset="0"/>
              </a:rPr>
              <a:t>		Y lệnh thuốc:</a:t>
            </a:r>
            <a:endParaRPr lang="en-US" b="0" i="0" u="none" strike="noStrike" kern="1200" baseline="0" dirty="0">
              <a:solidFill>
                <a:srgbClr val="000000"/>
              </a:solidFill>
              <a:latin typeface="Arial" panose="020B0604020202020204" pitchFamily="34" charset="0"/>
            </a:endParaRPr>
          </a:p>
          <a:p>
            <a:pPr algn="just" rtl="0">
              <a:lnSpc>
                <a:spcPct val="150000"/>
              </a:lnSpc>
            </a:pPr>
            <a:r>
              <a:rPr lang="vi-VN" b="0" i="0" u="none" strike="noStrike" kern="1200" baseline="0" dirty="0">
                <a:solidFill>
                  <a:srgbClr val="000000"/>
                </a:solidFill>
                <a:latin typeface="Arial" panose="020B0604020202020204" pitchFamily="34" charset="0"/>
              </a:rPr>
              <a:t>		- Nitroglycerin 2,6mg ngậm dưưới lưưỡi</a:t>
            </a:r>
            <a:endParaRPr lang="en-US" b="0" i="0" u="none" strike="noStrike" kern="1200" baseline="0" dirty="0">
              <a:solidFill>
                <a:srgbClr val="000000"/>
              </a:solidFill>
              <a:latin typeface="Arial" panose="020B0604020202020204" pitchFamily="34" charset="0"/>
            </a:endParaRPr>
          </a:p>
          <a:p>
            <a:pPr algn="just" rtl="0">
              <a:lnSpc>
                <a:spcPct val="150000"/>
              </a:lnSpc>
            </a:pPr>
            <a:r>
              <a:rPr lang="pt-BR" b="0" i="0" u="none" strike="noStrike" kern="1200" baseline="0" dirty="0">
                <a:solidFill>
                  <a:srgbClr val="000000"/>
                </a:solidFill>
                <a:latin typeface="Arial" panose="020B0604020202020204" pitchFamily="34" charset="0"/>
              </a:rPr>
              <a:t>		- Lipitor 20mg x 1 viên uống</a:t>
            </a:r>
            <a:endParaRPr lang="en-US" b="0" i="0" u="none" strike="noStrike" kern="1200" baseline="0" dirty="0">
              <a:solidFill>
                <a:srgbClr val="000000"/>
              </a:solidFill>
              <a:latin typeface="Arial" panose="020B0604020202020204" pitchFamily="34" charset="0"/>
            </a:endParaRPr>
          </a:p>
          <a:p>
            <a:pPr algn="just" rtl="0">
              <a:lnSpc>
                <a:spcPct val="150000"/>
              </a:lnSpc>
            </a:pPr>
            <a:r>
              <a:rPr lang="en-US" b="0" i="0" u="none" strike="noStrike" kern="1200" baseline="0" dirty="0">
                <a:solidFill>
                  <a:srgbClr val="00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Em</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hãy</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nêu</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các</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vấn</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đề</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cần</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chăm</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sóc</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và</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lập</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kế</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hoạch</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chăm</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sóc</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cho</a:t>
            </a:r>
            <a:r>
              <a:rPr lang="en-US" b="1" i="0" u="none" strike="noStrike" kern="1200" baseline="0" dirty="0">
                <a:solidFill>
                  <a:srgbClr val="FF0000"/>
                </a:solidFill>
                <a:latin typeface="Arial" panose="020B0604020202020204" pitchFamily="34" charset="0"/>
              </a:rPr>
              <a:t> </a:t>
            </a:r>
            <a:r>
              <a:rPr lang="en-US" b="1" i="0" u="none" strike="noStrike" kern="1200" baseline="0" dirty="0" err="1">
                <a:solidFill>
                  <a:srgbClr val="FF0000"/>
                </a:solidFill>
                <a:latin typeface="Arial" panose="020B0604020202020204" pitchFamily="34" charset="0"/>
              </a:rPr>
              <a:t>ông</a:t>
            </a:r>
            <a:r>
              <a:rPr lang="en-US" b="1" i="0" u="none" strike="noStrike" kern="1200" baseline="0" dirty="0">
                <a:solidFill>
                  <a:srgbClr val="FF0000"/>
                </a:solidFill>
                <a:latin typeface="Arial" panose="020B0604020202020204" pitchFamily="34" charset="0"/>
              </a:rPr>
              <a:t> Ba. </a:t>
            </a:r>
            <a:endParaRPr lang="en-US" sz="4000" dirty="0"/>
          </a:p>
        </p:txBody>
      </p:sp>
    </p:spTree>
    <p:extLst>
      <p:ext uri="{BB962C8B-B14F-4D97-AF65-F5344CB8AC3E}">
        <p14:creationId xmlns:p14="http://schemas.microsoft.com/office/powerpoint/2010/main" val="1988218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0" u="none" strike="noStrike" kern="1200" baseline="0" dirty="0" err="1">
                <a:solidFill>
                  <a:srgbClr val="FF0000"/>
                </a:solidFill>
                <a:latin typeface="Arial" panose="020B0604020202020204" pitchFamily="34" charset="0"/>
              </a:rPr>
              <a:t>Các</a:t>
            </a:r>
            <a:r>
              <a:rPr lang="en-US" sz="3600" b="1" i="0" u="none" strike="noStrike" kern="1200" baseline="0" dirty="0">
                <a:solidFill>
                  <a:srgbClr val="FF0000"/>
                </a:solidFill>
                <a:latin typeface="Arial" panose="020B0604020202020204" pitchFamily="34" charset="0"/>
              </a:rPr>
              <a:t> </a:t>
            </a:r>
            <a:r>
              <a:rPr lang="en-US" sz="3600" b="1" i="0" u="none" strike="noStrike" kern="1200" baseline="0" dirty="0" err="1">
                <a:solidFill>
                  <a:srgbClr val="FF0000"/>
                </a:solidFill>
                <a:latin typeface="Arial" panose="020B0604020202020204" pitchFamily="34" charset="0"/>
              </a:rPr>
              <a:t>vấn</a:t>
            </a:r>
            <a:r>
              <a:rPr lang="en-US" sz="3600" b="1" i="0" u="none" strike="noStrike" kern="1200" baseline="0" dirty="0">
                <a:solidFill>
                  <a:srgbClr val="FF0000"/>
                </a:solidFill>
                <a:latin typeface="Arial" panose="020B0604020202020204" pitchFamily="34" charset="0"/>
              </a:rPr>
              <a:t> </a:t>
            </a:r>
            <a:r>
              <a:rPr lang="en-US" sz="3600" b="1" i="0" u="none" strike="noStrike" kern="1200" baseline="0" dirty="0" err="1">
                <a:solidFill>
                  <a:srgbClr val="FF0000"/>
                </a:solidFill>
                <a:latin typeface="Arial" panose="020B0604020202020204" pitchFamily="34" charset="0"/>
              </a:rPr>
              <a:t>đề</a:t>
            </a:r>
            <a:r>
              <a:rPr lang="en-US" sz="3600" b="1" i="0" u="none" strike="noStrike" kern="1200" baseline="0" dirty="0">
                <a:solidFill>
                  <a:srgbClr val="FF0000"/>
                </a:solidFill>
                <a:latin typeface="Arial" panose="020B0604020202020204" pitchFamily="34" charset="0"/>
              </a:rPr>
              <a:t> </a:t>
            </a:r>
            <a:r>
              <a:rPr lang="en-US" sz="3600" b="1" i="0" u="none" strike="noStrike" kern="1200" baseline="0" dirty="0" err="1">
                <a:solidFill>
                  <a:srgbClr val="FF0000"/>
                </a:solidFill>
                <a:latin typeface="Arial" panose="020B0604020202020204" pitchFamily="34" charset="0"/>
              </a:rPr>
              <a:t>cần</a:t>
            </a:r>
            <a:r>
              <a:rPr lang="en-US" sz="3600" b="1" i="0" u="none" strike="noStrike" kern="1200" baseline="0" dirty="0">
                <a:solidFill>
                  <a:srgbClr val="FF0000"/>
                </a:solidFill>
                <a:latin typeface="Arial" panose="020B0604020202020204" pitchFamily="34" charset="0"/>
              </a:rPr>
              <a:t> </a:t>
            </a:r>
            <a:r>
              <a:rPr lang="en-US" sz="3600" b="1" i="0" u="none" strike="noStrike" kern="1200" baseline="0" dirty="0" err="1">
                <a:solidFill>
                  <a:srgbClr val="FF0000"/>
                </a:solidFill>
                <a:latin typeface="Arial" panose="020B0604020202020204" pitchFamily="34" charset="0"/>
              </a:rPr>
              <a:t>chăm</a:t>
            </a:r>
            <a:r>
              <a:rPr lang="en-US" sz="3600" b="1" i="0" u="none" strike="noStrike" kern="1200" baseline="0" dirty="0">
                <a:solidFill>
                  <a:srgbClr val="FF0000"/>
                </a:solidFill>
                <a:latin typeface="Arial" panose="020B0604020202020204" pitchFamily="34" charset="0"/>
              </a:rPr>
              <a:t> </a:t>
            </a:r>
            <a:r>
              <a:rPr lang="en-US" sz="3600" b="1" i="0" u="none" strike="noStrike" kern="1200" baseline="0" dirty="0" err="1">
                <a:solidFill>
                  <a:srgbClr val="FF0000"/>
                </a:solidFill>
                <a:latin typeface="Arial" panose="020B0604020202020204" pitchFamily="34" charset="0"/>
              </a:rPr>
              <a:t>sóc</a:t>
            </a:r>
            <a:endParaRPr lang="en-US" sz="7200" dirty="0"/>
          </a:p>
        </p:txBody>
      </p:sp>
      <p:sp>
        <p:nvSpPr>
          <p:cNvPr id="3" name="Content Placeholder 2"/>
          <p:cNvSpPr>
            <a:spLocks noGrp="1"/>
          </p:cNvSpPr>
          <p:nvPr>
            <p:ph idx="1"/>
          </p:nvPr>
        </p:nvSpPr>
        <p:spPr>
          <a:xfrm>
            <a:off x="838200" y="1571223"/>
            <a:ext cx="10515600" cy="4605740"/>
          </a:xfrm>
        </p:spPr>
        <p:txBody>
          <a:bodyPr>
            <a:normAutofit/>
          </a:bodyPr>
          <a:lstStyle/>
          <a:p>
            <a:pPr rtl="0">
              <a:lnSpc>
                <a:spcPct val="150000"/>
              </a:lnSpc>
            </a:pPr>
            <a:r>
              <a:rPr lang="pt-BR" b="1" i="0" u="none" strike="noStrike" kern="1200" baseline="0" dirty="0">
                <a:solidFill>
                  <a:srgbClr val="000000"/>
                </a:solidFill>
                <a:latin typeface="Arial" panose="020B0604020202020204" pitchFamily="34" charset="0"/>
              </a:rPr>
              <a:t>Đau thắt ngực trái</a:t>
            </a:r>
            <a:endParaRPr lang="en-US" b="1" i="0" u="none" strike="noStrike" kern="1200" baseline="0" dirty="0">
              <a:solidFill>
                <a:srgbClr val="000000"/>
              </a:solidFill>
              <a:latin typeface="Arial" panose="020B0604020202020204" pitchFamily="34" charset="0"/>
            </a:endParaRPr>
          </a:p>
          <a:p>
            <a:pPr rtl="0">
              <a:lnSpc>
                <a:spcPct val="150000"/>
              </a:lnSpc>
            </a:pPr>
            <a:r>
              <a:rPr lang="pt-BR" b="1" i="0" u="none" strike="noStrike" kern="1200" baseline="0" dirty="0">
                <a:solidFill>
                  <a:srgbClr val="000000"/>
                </a:solidFill>
                <a:latin typeface="Arial" panose="020B0604020202020204" pitchFamily="34" charset="0"/>
              </a:rPr>
              <a:t>Lo lắng, sợ hãi</a:t>
            </a:r>
            <a:endParaRPr lang="en-US" b="1" i="0" u="none" strike="noStrike" kern="1200" baseline="0" dirty="0">
              <a:solidFill>
                <a:srgbClr val="000000"/>
              </a:solidFill>
              <a:latin typeface="Arial" panose="020B0604020202020204" pitchFamily="34" charset="0"/>
            </a:endParaRPr>
          </a:p>
          <a:p>
            <a:pPr rtl="0">
              <a:lnSpc>
                <a:spcPct val="150000"/>
              </a:lnSpc>
            </a:pPr>
            <a:r>
              <a:rPr lang="en-US" b="1" i="0" u="none" strike="noStrike" kern="1200" baseline="0" dirty="0" err="1">
                <a:solidFill>
                  <a:srgbClr val="000000"/>
                </a:solidFill>
                <a:latin typeface="Arial" panose="020B0604020202020204" pitchFamily="34" charset="0"/>
              </a:rPr>
              <a:t>Mỡ</a:t>
            </a:r>
            <a:r>
              <a:rPr lang="en-US" b="1" i="0" u="none" strike="noStrike" kern="1200" baseline="0" dirty="0">
                <a:solidFill>
                  <a:srgbClr val="000000"/>
                </a:solidFill>
                <a:latin typeface="Arial" panose="020B0604020202020204" pitchFamily="34" charset="0"/>
              </a:rPr>
              <a:t> </a:t>
            </a:r>
            <a:r>
              <a:rPr lang="en-US" b="1" i="0" u="none" strike="noStrike" kern="1200" baseline="0" dirty="0" err="1">
                <a:solidFill>
                  <a:srgbClr val="000000"/>
                </a:solidFill>
                <a:latin typeface="Arial" panose="020B0604020202020204" pitchFamily="34" charset="0"/>
              </a:rPr>
              <a:t>máu</a:t>
            </a:r>
            <a:r>
              <a:rPr lang="en-US" b="1" i="0" u="none" strike="noStrike" kern="1200" baseline="0" dirty="0">
                <a:solidFill>
                  <a:srgbClr val="000000"/>
                </a:solidFill>
                <a:latin typeface="Arial" panose="020B0604020202020204" pitchFamily="34" charset="0"/>
              </a:rPr>
              <a:t> </a:t>
            </a:r>
            <a:r>
              <a:rPr lang="en-US" b="1" i="0" u="none" strike="noStrike" kern="1200" baseline="0" dirty="0" err="1">
                <a:solidFill>
                  <a:srgbClr val="000000"/>
                </a:solidFill>
                <a:latin typeface="Arial" panose="020B0604020202020204" pitchFamily="34" charset="0"/>
              </a:rPr>
              <a:t>cao</a:t>
            </a:r>
            <a:endParaRPr lang="en-US" b="1" i="0" u="none" strike="noStrike" kern="1200" baseline="0" dirty="0">
              <a:solidFill>
                <a:srgbClr val="000000"/>
              </a:solidFill>
              <a:latin typeface="Arial" panose="020B0604020202020204" pitchFamily="34" charset="0"/>
            </a:endParaRPr>
          </a:p>
          <a:p>
            <a:pPr rtl="0">
              <a:lnSpc>
                <a:spcPct val="150000"/>
              </a:lnSpc>
            </a:pPr>
            <a:r>
              <a:rPr lang="vi-VN" b="1" i="0" u="none" strike="noStrike" kern="1200" baseline="0" dirty="0">
                <a:solidFill>
                  <a:srgbClr val="000000"/>
                </a:solidFill>
                <a:latin typeface="Arial" panose="020B0604020202020204" pitchFamily="34" charset="0"/>
              </a:rPr>
              <a:t>Chưa dự phòng tốt cơn đau thắt ngực</a:t>
            </a:r>
            <a:endParaRPr lang="en-US" b="1" i="0" u="none" strike="noStrike" kern="1200"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622951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1671" y="363070"/>
            <a:ext cx="11026588" cy="6064624"/>
          </a:xfrm>
        </p:spPr>
        <p:txBody>
          <a:bodyPr>
            <a:normAutofit fontScale="77500" lnSpcReduction="20000"/>
          </a:bodyPr>
          <a:lstStyle/>
          <a:p>
            <a:pPr>
              <a:lnSpc>
                <a:spcPct val="160000"/>
              </a:lnSpc>
            </a:pPr>
            <a:r>
              <a:rPr lang="en-US" b="1" dirty="0" err="1"/>
              <a:t>Lập</a:t>
            </a:r>
            <a:r>
              <a:rPr lang="en-US" b="1" dirty="0"/>
              <a:t> và thực </a:t>
            </a:r>
            <a:r>
              <a:rPr lang="en-US" b="1" dirty="0" err="1"/>
              <a:t>hiện</a:t>
            </a:r>
            <a:r>
              <a:rPr lang="en-US" b="1" dirty="0"/>
              <a:t> KHCS</a:t>
            </a:r>
            <a:endParaRPr lang="en-US" dirty="0"/>
          </a:p>
          <a:p>
            <a:pPr>
              <a:lnSpc>
                <a:spcPct val="160000"/>
              </a:lnSpc>
            </a:pPr>
            <a:r>
              <a:rPr lang="en-US" b="1" dirty="0" err="1">
                <a:solidFill>
                  <a:srgbClr val="FF0000"/>
                </a:solidFill>
              </a:rPr>
              <a:t>Giảm</a:t>
            </a:r>
            <a:r>
              <a:rPr lang="en-US" b="1" dirty="0">
                <a:solidFill>
                  <a:srgbClr val="FF0000"/>
                </a:solidFill>
              </a:rPr>
              <a:t> đa</a:t>
            </a:r>
            <a:r>
              <a:rPr lang="vi-VN" b="1" dirty="0">
                <a:solidFill>
                  <a:srgbClr val="FF0000"/>
                </a:solidFill>
              </a:rPr>
              <a:t>u ngực </a:t>
            </a:r>
            <a:endParaRPr lang="en-US" dirty="0">
              <a:solidFill>
                <a:srgbClr val="FF0000"/>
              </a:solidFill>
            </a:endParaRPr>
          </a:p>
          <a:p>
            <a:pPr>
              <a:lnSpc>
                <a:spcPct val="160000"/>
              </a:lnSpc>
            </a:pPr>
            <a:r>
              <a:rPr lang="en-US" dirty="0"/>
              <a:t>- Giảm lo lắng, sợ hãi </a:t>
            </a:r>
            <a:r>
              <a:rPr lang="en-US" dirty="0" err="1"/>
              <a:t>cho</a:t>
            </a:r>
            <a:r>
              <a:rPr lang="en-US" dirty="0"/>
              <a:t> NB.</a:t>
            </a:r>
          </a:p>
          <a:p>
            <a:pPr>
              <a:lnSpc>
                <a:spcPct val="160000"/>
              </a:lnSpc>
            </a:pPr>
            <a:r>
              <a:rPr lang="en-US" dirty="0"/>
              <a:t>- Nghỉ ngơi tuyệt đối tại giường nếu đang có cơn đau ngực</a:t>
            </a:r>
          </a:p>
          <a:p>
            <a:pPr>
              <a:lnSpc>
                <a:spcPct val="160000"/>
              </a:lnSpc>
            </a:pPr>
            <a:r>
              <a:rPr lang="en-US" dirty="0"/>
              <a:t>- Cho thở oxy.</a:t>
            </a:r>
          </a:p>
          <a:p>
            <a:pPr>
              <a:lnSpc>
                <a:spcPct val="160000"/>
              </a:lnSpc>
            </a:pPr>
            <a:r>
              <a:rPr lang="en-US" dirty="0"/>
              <a:t>- THYL </a:t>
            </a:r>
            <a:r>
              <a:rPr lang="en-US" dirty="0" err="1"/>
              <a:t>thuốc</a:t>
            </a:r>
            <a:r>
              <a:rPr lang="en-US" dirty="0"/>
              <a:t>:</a:t>
            </a:r>
          </a:p>
          <a:p>
            <a:pPr>
              <a:lnSpc>
                <a:spcPct val="160000"/>
              </a:lnSpc>
            </a:pPr>
            <a:r>
              <a:rPr lang="en-US" dirty="0"/>
              <a:t>+ Đau ngực do thiếu máu mạch vành: thuốc </a:t>
            </a:r>
            <a:r>
              <a:rPr lang="en-US" dirty="0" err="1"/>
              <a:t>giãn</a:t>
            </a:r>
            <a:r>
              <a:rPr lang="en-US" dirty="0"/>
              <a:t> ĐMV, thuốc phòng huyết khối…</a:t>
            </a:r>
          </a:p>
          <a:p>
            <a:pPr>
              <a:lnSpc>
                <a:spcPct val="160000"/>
              </a:lnSpc>
            </a:pPr>
            <a:r>
              <a:rPr lang="en-US" dirty="0"/>
              <a:t>+ Đau ngực do viêm màng ngoài tim: thuốc chống viêm không steroid</a:t>
            </a:r>
          </a:p>
          <a:p>
            <a:pPr>
              <a:lnSpc>
                <a:spcPct val="160000"/>
              </a:lnSpc>
            </a:pPr>
            <a:r>
              <a:rPr lang="en-US" dirty="0"/>
              <a:t>- Kiểm soát tình trạng ý thức, DHST, tình trạng đau, SpO</a:t>
            </a:r>
            <a:r>
              <a:rPr lang="en-US" baseline="-25000" dirty="0"/>
              <a:t>2 </a:t>
            </a:r>
            <a:r>
              <a:rPr lang="en-US" dirty="0"/>
              <a:t>và các triệu chứng khác.</a:t>
            </a:r>
          </a:p>
        </p:txBody>
      </p:sp>
    </p:spTree>
    <p:extLst>
      <p:ext uri="{BB962C8B-B14F-4D97-AF65-F5344CB8AC3E}">
        <p14:creationId xmlns:p14="http://schemas.microsoft.com/office/powerpoint/2010/main" val="18469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588" y="363070"/>
            <a:ext cx="10694894" cy="5957048"/>
          </a:xfrm>
        </p:spPr>
        <p:txBody>
          <a:bodyPr>
            <a:normAutofit/>
          </a:bodyPr>
          <a:lstStyle/>
          <a:p>
            <a:pPr>
              <a:lnSpc>
                <a:spcPct val="150000"/>
              </a:lnSpc>
            </a:pPr>
            <a:r>
              <a:rPr lang="en-US" b="1" dirty="0" err="1">
                <a:solidFill>
                  <a:srgbClr val="FF0000"/>
                </a:solidFill>
              </a:rPr>
              <a:t>Giảm</a:t>
            </a:r>
            <a:r>
              <a:rPr lang="en-US" b="1" dirty="0">
                <a:solidFill>
                  <a:srgbClr val="FF0000"/>
                </a:solidFill>
              </a:rPr>
              <a:t> đa</a:t>
            </a:r>
            <a:r>
              <a:rPr lang="vi-VN" b="1" dirty="0">
                <a:solidFill>
                  <a:srgbClr val="FF0000"/>
                </a:solidFill>
              </a:rPr>
              <a:t>u </a:t>
            </a:r>
            <a:r>
              <a:rPr lang="en-US" b="1" dirty="0">
                <a:solidFill>
                  <a:srgbClr val="FF0000"/>
                </a:solidFill>
              </a:rPr>
              <a:t>chi</a:t>
            </a:r>
            <a:endParaRPr lang="en-US" dirty="0">
              <a:solidFill>
                <a:srgbClr val="FF0000"/>
              </a:solidFill>
            </a:endParaRPr>
          </a:p>
          <a:p>
            <a:pPr>
              <a:lnSpc>
                <a:spcPct val="150000"/>
              </a:lnSpc>
            </a:pPr>
            <a:r>
              <a:rPr lang="vi-VN" i="1" dirty="0">
                <a:solidFill>
                  <a:srgbClr val="FF0000"/>
                </a:solidFill>
              </a:rPr>
              <a:t>Bệnh lý </a:t>
            </a:r>
            <a:r>
              <a:rPr lang="en-US" i="1" dirty="0">
                <a:solidFill>
                  <a:srgbClr val="FF0000"/>
                </a:solidFill>
              </a:rPr>
              <a:t>ĐM </a:t>
            </a:r>
            <a:r>
              <a:rPr lang="vi-VN" i="1" dirty="0">
                <a:solidFill>
                  <a:srgbClr val="FF0000"/>
                </a:solidFill>
              </a:rPr>
              <a:t>ngoại biên</a:t>
            </a:r>
            <a:endParaRPr lang="en-US" dirty="0">
              <a:solidFill>
                <a:srgbClr val="FF0000"/>
              </a:solidFill>
            </a:endParaRPr>
          </a:p>
          <a:p>
            <a:pPr>
              <a:lnSpc>
                <a:spcPct val="150000"/>
              </a:lnSpc>
            </a:pPr>
            <a:r>
              <a:rPr lang="vi-VN" dirty="0"/>
              <a:t>- Nghỉ ngơi khi có đau chi.</a:t>
            </a:r>
            <a:endParaRPr lang="en-US" dirty="0"/>
          </a:p>
          <a:p>
            <a:pPr>
              <a:lnSpc>
                <a:spcPct val="150000"/>
              </a:lnSpc>
            </a:pPr>
            <a:r>
              <a:rPr lang="vi-VN" dirty="0"/>
              <a:t>- Chườm ấm</a:t>
            </a:r>
            <a:endParaRPr lang="en-US" dirty="0"/>
          </a:p>
          <a:p>
            <a:pPr>
              <a:lnSpc>
                <a:spcPct val="150000"/>
              </a:lnSpc>
            </a:pPr>
            <a:r>
              <a:rPr lang="vi-VN" dirty="0"/>
              <a:t>- </a:t>
            </a:r>
            <a:r>
              <a:rPr lang="en-US" dirty="0"/>
              <a:t>THYL </a:t>
            </a:r>
            <a:r>
              <a:rPr lang="vi-VN" dirty="0"/>
              <a:t>thuốc có tác dụng dãn mạch, cải thiện chuyển hoá cơ, kháng hoặc giảm kết tập hồng cầu: cilostazol, naftidrofuryl.</a:t>
            </a:r>
            <a:endParaRPr lang="en-US" dirty="0"/>
          </a:p>
          <a:p>
            <a:pPr>
              <a:lnSpc>
                <a:spcPct val="150000"/>
              </a:lnSpc>
            </a:pPr>
            <a:r>
              <a:rPr lang="vi-VN" dirty="0"/>
              <a:t>- Theo dõi tình trạng đau chi và các dấu hiệu khác</a:t>
            </a:r>
            <a:endParaRPr lang="en-US" dirty="0"/>
          </a:p>
        </p:txBody>
      </p:sp>
    </p:spTree>
    <p:extLst>
      <p:ext uri="{BB962C8B-B14F-4D97-AF65-F5344CB8AC3E}">
        <p14:creationId xmlns:p14="http://schemas.microsoft.com/office/powerpoint/2010/main" val="29956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4" y="363069"/>
            <a:ext cx="8126569" cy="6024851"/>
          </a:xfrm>
        </p:spPr>
        <p:txBody>
          <a:bodyPr>
            <a:normAutofit/>
          </a:bodyPr>
          <a:lstStyle/>
          <a:p>
            <a:pPr>
              <a:lnSpc>
                <a:spcPct val="150000"/>
              </a:lnSpc>
            </a:pPr>
            <a:r>
              <a:rPr lang="vi-VN" i="1" dirty="0">
                <a:solidFill>
                  <a:srgbClr val="FF0000"/>
                </a:solidFill>
              </a:rPr>
              <a:t>Bệnh lý </a:t>
            </a:r>
            <a:r>
              <a:rPr lang="en-US" i="1" dirty="0">
                <a:solidFill>
                  <a:srgbClr val="FF0000"/>
                </a:solidFill>
              </a:rPr>
              <a:t>TM </a:t>
            </a:r>
            <a:r>
              <a:rPr lang="vi-VN" i="1" dirty="0">
                <a:solidFill>
                  <a:srgbClr val="FF0000"/>
                </a:solidFill>
              </a:rPr>
              <a:t>ngoại biên</a:t>
            </a:r>
            <a:endParaRPr lang="en-US" dirty="0">
              <a:solidFill>
                <a:srgbClr val="FF0000"/>
              </a:solidFill>
            </a:endParaRPr>
          </a:p>
          <a:p>
            <a:pPr>
              <a:lnSpc>
                <a:spcPct val="150000"/>
              </a:lnSpc>
            </a:pPr>
            <a:r>
              <a:rPr lang="vi-VN" dirty="0"/>
              <a:t>- Nghỉ ngơi tại giường khi đang đau với chân gác cao.</a:t>
            </a:r>
            <a:endParaRPr lang="en-US" dirty="0"/>
          </a:p>
          <a:p>
            <a:pPr>
              <a:lnSpc>
                <a:spcPct val="150000"/>
              </a:lnSpc>
            </a:pPr>
            <a:r>
              <a:rPr lang="vi-VN" dirty="0"/>
              <a:t>- Suy </a:t>
            </a:r>
            <a:r>
              <a:rPr lang="en-US" dirty="0"/>
              <a:t>TM </a:t>
            </a:r>
            <a:r>
              <a:rPr lang="vi-VN" dirty="0"/>
              <a:t>chi dưới: dùng tất y khoa.</a:t>
            </a:r>
            <a:endParaRPr lang="en-US" dirty="0"/>
          </a:p>
          <a:p>
            <a:pPr>
              <a:lnSpc>
                <a:spcPct val="150000"/>
              </a:lnSpc>
            </a:pPr>
            <a:r>
              <a:rPr lang="vi-VN" dirty="0"/>
              <a:t>- </a:t>
            </a:r>
            <a:r>
              <a:rPr lang="en-US" dirty="0"/>
              <a:t>THYL </a:t>
            </a:r>
            <a:r>
              <a:rPr lang="vi-VN" dirty="0"/>
              <a:t>thuốc: daflon…Theo dõi đáp ứng của </a:t>
            </a:r>
            <a:r>
              <a:rPr lang="en-US" dirty="0"/>
              <a:t>NB </a:t>
            </a:r>
            <a:r>
              <a:rPr lang="vi-VN" dirty="0"/>
              <a:t>va tác dụng phụ của thuốc.</a:t>
            </a:r>
            <a:endParaRPr lang="en-US" dirty="0"/>
          </a:p>
          <a:p>
            <a:pPr>
              <a:lnSpc>
                <a:spcPct val="150000"/>
              </a:lnSpc>
            </a:pPr>
            <a:r>
              <a:rPr lang="vi-VN" dirty="0"/>
              <a:t>+ Chế độ ăn uống nhiều nước, nhiều vitamin C</a:t>
            </a:r>
            <a:endParaRPr lang="en-US" dirty="0"/>
          </a:p>
          <a:p>
            <a:pPr>
              <a:lnSpc>
                <a:spcPct val="150000"/>
              </a:lnSpc>
            </a:pPr>
            <a:r>
              <a:rPr lang="vi-VN" dirty="0"/>
              <a:t>- Theo dõi phòng nguy cơ huyết khối, tắc mạch.</a:t>
            </a:r>
            <a:endParaRPr lang="en-US" dirty="0"/>
          </a:p>
        </p:txBody>
      </p:sp>
      <p:pic>
        <p:nvPicPr>
          <p:cNvPr id="2050" name="Picture 2" descr="Image result for dung tat y k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361" y="548373"/>
            <a:ext cx="3245476" cy="26418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538693" y="3375494"/>
            <a:ext cx="3387144" cy="3209925"/>
          </a:xfrm>
          <a:prstGeom prst="rect">
            <a:avLst/>
          </a:prstGeom>
        </p:spPr>
      </p:pic>
    </p:spTree>
    <p:extLst>
      <p:ext uri="{BB962C8B-B14F-4D97-AF65-F5344CB8AC3E}">
        <p14:creationId xmlns:p14="http://schemas.microsoft.com/office/powerpoint/2010/main" val="22157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6" y="363070"/>
            <a:ext cx="10779617" cy="5881128"/>
          </a:xfrm>
        </p:spPr>
        <p:txBody>
          <a:bodyPr>
            <a:normAutofit fontScale="92500"/>
          </a:bodyPr>
          <a:lstStyle/>
          <a:p>
            <a:pPr>
              <a:lnSpc>
                <a:spcPct val="150000"/>
              </a:lnSpc>
            </a:pPr>
            <a:r>
              <a:rPr lang="vi-VN" b="1" dirty="0">
                <a:solidFill>
                  <a:srgbClr val="FF0000"/>
                </a:solidFill>
              </a:rPr>
              <a:t>Giảm khó thở</a:t>
            </a:r>
            <a:endParaRPr lang="en-US" dirty="0">
              <a:solidFill>
                <a:srgbClr val="FF0000"/>
              </a:solidFill>
            </a:endParaRPr>
          </a:p>
          <a:p>
            <a:pPr>
              <a:lnSpc>
                <a:spcPct val="150000"/>
              </a:lnSpc>
            </a:pPr>
            <a:r>
              <a:rPr lang="vi-VN" dirty="0"/>
              <a:t>- </a:t>
            </a:r>
            <a:r>
              <a:rPr lang="en-US" dirty="0"/>
              <a:t>T</a:t>
            </a:r>
            <a:r>
              <a:rPr lang="vi-VN" dirty="0"/>
              <a:t>ư thế Fowler, để thõng chân nếu cần.</a:t>
            </a:r>
            <a:endParaRPr lang="en-US" dirty="0"/>
          </a:p>
          <a:p>
            <a:pPr>
              <a:lnSpc>
                <a:spcPct val="150000"/>
              </a:lnSpc>
            </a:pPr>
            <a:r>
              <a:rPr lang="vi-VN" dirty="0"/>
              <a:t>- Cung cấp oxy qua gọng kính, mask. Phụ giúp BS đặt </a:t>
            </a:r>
            <a:r>
              <a:rPr lang="en-US" dirty="0"/>
              <a:t>NKQ</a:t>
            </a:r>
            <a:r>
              <a:rPr lang="vi-VN" dirty="0"/>
              <a:t>, </a:t>
            </a:r>
            <a:r>
              <a:rPr lang="en-US" dirty="0"/>
              <a:t>MKQ</a:t>
            </a:r>
            <a:r>
              <a:rPr lang="vi-VN" dirty="0"/>
              <a:t> nếu cần.</a:t>
            </a:r>
            <a:endParaRPr lang="en-US" dirty="0"/>
          </a:p>
          <a:p>
            <a:pPr>
              <a:lnSpc>
                <a:spcPct val="150000"/>
              </a:lnSpc>
            </a:pPr>
            <a:r>
              <a:rPr lang="vi-VN" dirty="0"/>
              <a:t>- </a:t>
            </a:r>
            <a:r>
              <a:rPr lang="en-US" dirty="0"/>
              <a:t>THYL </a:t>
            </a:r>
            <a:r>
              <a:rPr lang="vi-VN" dirty="0"/>
              <a:t>thuốc: các thuốc trợ tim digitalin, thuốc giãn mạch như risordan, renitec… Theo dõi đáp ứng của </a:t>
            </a:r>
            <a:r>
              <a:rPr lang="en-US" dirty="0"/>
              <a:t>NB </a:t>
            </a:r>
            <a:r>
              <a:rPr lang="vi-VN" dirty="0"/>
              <a:t>v</a:t>
            </a:r>
            <a:r>
              <a:rPr lang="en-US" dirty="0"/>
              <a:t>à</a:t>
            </a:r>
            <a:r>
              <a:rPr lang="vi-VN" dirty="0"/>
              <a:t> tác dụng phụ của thuốc.</a:t>
            </a:r>
            <a:endParaRPr lang="en-US" dirty="0"/>
          </a:p>
          <a:p>
            <a:pPr>
              <a:lnSpc>
                <a:spcPct val="150000"/>
              </a:lnSpc>
            </a:pPr>
            <a:r>
              <a:rPr lang="vi-VN" dirty="0"/>
              <a:t>- Kiểm soát tình trạng hô hấp, SpO</a:t>
            </a:r>
            <a:r>
              <a:rPr lang="vi-VN" baseline="-25000" dirty="0"/>
              <a:t>2</a:t>
            </a:r>
            <a:r>
              <a:rPr lang="vi-VN" i="1" dirty="0"/>
              <a:t>­</a:t>
            </a:r>
            <a:r>
              <a:rPr lang="vi-VN" dirty="0"/>
              <a:t>­­­, tình trạng tinh thần, mạch, huyết áp, nhiệt độ và các triệu chứng khác.</a:t>
            </a:r>
            <a:endParaRPr lang="en-US" dirty="0"/>
          </a:p>
        </p:txBody>
      </p:sp>
    </p:spTree>
    <p:extLst>
      <p:ext uri="{BB962C8B-B14F-4D97-AF65-F5344CB8AC3E}">
        <p14:creationId xmlns:p14="http://schemas.microsoft.com/office/powerpoint/2010/main" val="5423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10466294" cy="5881128"/>
          </a:xfrm>
        </p:spPr>
        <p:txBody>
          <a:bodyPr>
            <a:normAutofit fontScale="85000" lnSpcReduction="10000"/>
          </a:bodyPr>
          <a:lstStyle/>
          <a:p>
            <a:pPr>
              <a:lnSpc>
                <a:spcPct val="150000"/>
              </a:lnSpc>
            </a:pPr>
            <a:r>
              <a:rPr lang="pl-PL" b="1" dirty="0">
                <a:solidFill>
                  <a:srgbClr val="FF0000"/>
                </a:solidFill>
              </a:rPr>
              <a:t>Can thiệp </a:t>
            </a:r>
            <a:r>
              <a:rPr lang="en-US" b="1" dirty="0">
                <a:solidFill>
                  <a:srgbClr val="FF0000"/>
                </a:solidFill>
              </a:rPr>
              <a:t>ĐD </a:t>
            </a:r>
            <a:r>
              <a:rPr lang="pl-PL" b="1" dirty="0">
                <a:solidFill>
                  <a:srgbClr val="FF0000"/>
                </a:solidFill>
              </a:rPr>
              <a:t>khi </a:t>
            </a:r>
            <a:r>
              <a:rPr lang="en-US" b="1" dirty="0">
                <a:solidFill>
                  <a:srgbClr val="FF0000"/>
                </a:solidFill>
              </a:rPr>
              <a:t>NB </a:t>
            </a:r>
            <a:r>
              <a:rPr lang="pl-PL" b="1" dirty="0">
                <a:solidFill>
                  <a:srgbClr val="FF0000"/>
                </a:solidFill>
              </a:rPr>
              <a:t>ngất </a:t>
            </a:r>
            <a:endParaRPr lang="en-US" dirty="0">
              <a:solidFill>
                <a:srgbClr val="FF0000"/>
              </a:solidFill>
            </a:endParaRPr>
          </a:p>
          <a:p>
            <a:pPr>
              <a:lnSpc>
                <a:spcPct val="150000"/>
              </a:lnSpc>
            </a:pPr>
            <a:r>
              <a:rPr lang="pl-PL" dirty="0"/>
              <a:t>- Ngay lập tức đặt </a:t>
            </a:r>
            <a:r>
              <a:rPr lang="en-US" dirty="0"/>
              <a:t>NB </a:t>
            </a:r>
            <a:r>
              <a:rPr lang="pl-PL" dirty="0"/>
              <a:t>lên giường cứng hoặc sàn nhà, để </a:t>
            </a:r>
            <a:r>
              <a:rPr lang="en-US" dirty="0"/>
              <a:t>NB</a:t>
            </a:r>
            <a:r>
              <a:rPr lang="pl-PL" dirty="0"/>
              <a:t> nằm ngửa.</a:t>
            </a:r>
            <a:endParaRPr lang="en-US" dirty="0"/>
          </a:p>
          <a:p>
            <a:pPr>
              <a:lnSpc>
                <a:spcPct val="150000"/>
              </a:lnSpc>
            </a:pPr>
            <a:r>
              <a:rPr lang="pl-PL" dirty="0"/>
              <a:t>- Nới rộng quần áo, giật tóc mai. </a:t>
            </a:r>
            <a:endParaRPr lang="en-US" dirty="0"/>
          </a:p>
          <a:p>
            <a:pPr>
              <a:lnSpc>
                <a:spcPct val="150000"/>
              </a:lnSpc>
            </a:pPr>
            <a:r>
              <a:rPr lang="pl-PL" dirty="0"/>
              <a:t>- Nâng cao chân để máu dồn về tim.</a:t>
            </a:r>
            <a:endParaRPr lang="en-US" dirty="0"/>
          </a:p>
          <a:p>
            <a:pPr>
              <a:lnSpc>
                <a:spcPct val="150000"/>
              </a:lnSpc>
            </a:pPr>
            <a:r>
              <a:rPr lang="pl-PL" dirty="0"/>
              <a:t>- Kiểm tra mạch, </a:t>
            </a:r>
            <a:r>
              <a:rPr lang="en-US" dirty="0"/>
              <a:t>HA</a:t>
            </a:r>
            <a:r>
              <a:rPr lang="pl-PL" dirty="0"/>
              <a:t>, thông thoáng đường thở, kích thích tim hoạt động. </a:t>
            </a:r>
            <a:endParaRPr lang="en-US" dirty="0"/>
          </a:p>
          <a:p>
            <a:pPr>
              <a:lnSpc>
                <a:spcPct val="150000"/>
              </a:lnSpc>
            </a:pPr>
            <a:r>
              <a:rPr lang="pl-PL" dirty="0"/>
              <a:t>-</a:t>
            </a:r>
            <a:r>
              <a:rPr lang="en-US" dirty="0"/>
              <a:t>THYL </a:t>
            </a:r>
            <a:r>
              <a:rPr lang="pl-PL" dirty="0"/>
              <a:t>thở oxy, thuốc điều trị loạn nhịp tim hoặc nâng </a:t>
            </a:r>
            <a:r>
              <a:rPr lang="en-US" dirty="0"/>
              <a:t>HA</a:t>
            </a:r>
            <a:r>
              <a:rPr lang="pl-PL" dirty="0"/>
              <a:t>.</a:t>
            </a:r>
            <a:endParaRPr lang="en-US" dirty="0"/>
          </a:p>
          <a:p>
            <a:pPr>
              <a:lnSpc>
                <a:spcPct val="150000"/>
              </a:lnSpc>
            </a:pPr>
            <a:r>
              <a:rPr lang="pl-PL" dirty="0"/>
              <a:t>- Khi </a:t>
            </a:r>
            <a:r>
              <a:rPr lang="en-US" dirty="0"/>
              <a:t>NB </a:t>
            </a:r>
            <a:r>
              <a:rPr lang="pl-PL" dirty="0"/>
              <a:t>tỉnh lại, không nên cho ngồi dậy ngay để tránh tình trạng ngất lại.</a:t>
            </a:r>
            <a:endParaRPr lang="en-US" dirty="0"/>
          </a:p>
        </p:txBody>
      </p:sp>
    </p:spTree>
    <p:extLst>
      <p:ext uri="{BB962C8B-B14F-4D97-AF65-F5344CB8AC3E}">
        <p14:creationId xmlns:p14="http://schemas.microsoft.com/office/powerpoint/2010/main" val="21182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6" y="350191"/>
            <a:ext cx="8036417" cy="5881128"/>
          </a:xfrm>
        </p:spPr>
        <p:txBody>
          <a:bodyPr>
            <a:normAutofit fontScale="85000" lnSpcReduction="10000"/>
          </a:bodyPr>
          <a:lstStyle/>
          <a:p>
            <a:pPr>
              <a:lnSpc>
                <a:spcPct val="150000"/>
              </a:lnSpc>
            </a:pPr>
            <a:r>
              <a:rPr lang="pl-PL" b="1" dirty="0">
                <a:solidFill>
                  <a:srgbClr val="FF0000"/>
                </a:solidFill>
              </a:rPr>
              <a:t>Giảm phù</a:t>
            </a:r>
            <a:r>
              <a:rPr lang="pl-PL" b="1" dirty="0"/>
              <a:t> </a:t>
            </a:r>
            <a:endParaRPr lang="en-US" dirty="0"/>
          </a:p>
          <a:p>
            <a:pPr>
              <a:lnSpc>
                <a:spcPct val="150000"/>
              </a:lnSpc>
            </a:pPr>
            <a:r>
              <a:rPr lang="pl-PL" dirty="0"/>
              <a:t>- Kê cao chi bị phù khi nằm nghỉ.</a:t>
            </a:r>
            <a:endParaRPr lang="en-US" dirty="0"/>
          </a:p>
          <a:p>
            <a:pPr>
              <a:lnSpc>
                <a:spcPct val="150000"/>
              </a:lnSpc>
            </a:pPr>
            <a:r>
              <a:rPr lang="pl-PL" dirty="0"/>
              <a:t>- Cân </a:t>
            </a:r>
            <a:r>
              <a:rPr lang="en-US" dirty="0"/>
              <a:t>NB </a:t>
            </a:r>
            <a:r>
              <a:rPr lang="pl-PL" dirty="0"/>
              <a:t>hàng ngày vào cùng một thời gian nhất định, thường là buổi sáng.</a:t>
            </a:r>
            <a:endParaRPr lang="en-US" dirty="0"/>
          </a:p>
          <a:p>
            <a:pPr>
              <a:lnSpc>
                <a:spcPct val="150000"/>
              </a:lnSpc>
            </a:pPr>
            <a:r>
              <a:rPr lang="pl-PL" dirty="0"/>
              <a:t>- Hạn chế lượng natri đưa vào cơ thể: ăn nhạt...</a:t>
            </a:r>
            <a:endParaRPr lang="en-US" dirty="0"/>
          </a:p>
          <a:p>
            <a:pPr>
              <a:lnSpc>
                <a:spcPct val="150000"/>
              </a:lnSpc>
            </a:pPr>
            <a:r>
              <a:rPr lang="pl-PL" dirty="0"/>
              <a:t>- Kiểm soát lượng nước vào – ra.</a:t>
            </a:r>
            <a:endParaRPr lang="en-US" dirty="0"/>
          </a:p>
          <a:p>
            <a:pPr>
              <a:lnSpc>
                <a:spcPct val="150000"/>
              </a:lnSpc>
            </a:pPr>
            <a:r>
              <a:rPr lang="pl-PL" dirty="0"/>
              <a:t>- Thực hiện và theo dõi tác dụng của thuốc lợi tiểu. </a:t>
            </a:r>
            <a:r>
              <a:rPr lang="vi-VN" dirty="0"/>
              <a:t>Theo dõi đáp ứng của </a:t>
            </a:r>
            <a:r>
              <a:rPr lang="en-US" dirty="0"/>
              <a:t>NB </a:t>
            </a:r>
            <a:r>
              <a:rPr lang="vi-VN" dirty="0"/>
              <a:t>v</a:t>
            </a:r>
            <a:r>
              <a:rPr lang="en-US" dirty="0"/>
              <a:t>à</a:t>
            </a:r>
            <a:r>
              <a:rPr lang="vi-VN" dirty="0"/>
              <a:t> tác dụng phụ của thuốc.</a:t>
            </a:r>
            <a:endParaRPr lang="en-US" dirty="0"/>
          </a:p>
          <a:p>
            <a:pPr>
              <a:lnSpc>
                <a:spcPct val="150000"/>
              </a:lnSpc>
            </a:pPr>
            <a:r>
              <a:rPr lang="pl-PL" dirty="0"/>
              <a:t>- Kiểm soát các dấu hiệu sinh tồn, điện giải,...</a:t>
            </a:r>
            <a:endParaRPr lang="en-US" dirty="0"/>
          </a:p>
          <a:p>
            <a:pPr>
              <a:lnSpc>
                <a:spcPct val="150000"/>
              </a:lnSpc>
            </a:pPr>
            <a:endParaRPr lang="en-US" dirty="0"/>
          </a:p>
        </p:txBody>
      </p:sp>
      <p:pic>
        <p:nvPicPr>
          <p:cNvPr id="1026" name="Picture 2" descr="Image result for las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349" y="2789462"/>
            <a:ext cx="2755050" cy="1979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six tinh 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349" y="5009053"/>
            <a:ext cx="2755050" cy="1700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ân nguoi be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7349" y="564146"/>
            <a:ext cx="2755050" cy="213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6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17" y="270456"/>
            <a:ext cx="11333409" cy="6130344"/>
          </a:xfrm>
        </p:spPr>
        <p:txBody>
          <a:bodyPr>
            <a:normAutofit/>
          </a:bodyPr>
          <a:lstStyle/>
          <a:p>
            <a:pPr>
              <a:lnSpc>
                <a:spcPct val="150000"/>
              </a:lnSpc>
            </a:pPr>
            <a:r>
              <a:rPr lang="en-US" b="1" dirty="0" err="1">
                <a:solidFill>
                  <a:srgbClr val="FF0000"/>
                </a:solidFill>
              </a:rPr>
              <a:t>Kiểm</a:t>
            </a:r>
            <a:r>
              <a:rPr lang="en-US" b="1" dirty="0">
                <a:solidFill>
                  <a:srgbClr val="FF0000"/>
                </a:solidFill>
              </a:rPr>
              <a:t> soát huyết áp</a:t>
            </a:r>
            <a:endParaRPr lang="en-US" dirty="0">
              <a:solidFill>
                <a:srgbClr val="FF0000"/>
              </a:solidFill>
            </a:endParaRPr>
          </a:p>
          <a:p>
            <a:pPr>
              <a:lnSpc>
                <a:spcPct val="150000"/>
              </a:lnSpc>
            </a:pPr>
            <a:r>
              <a:rPr lang="en-US" dirty="0"/>
              <a:t>- Cho NB </a:t>
            </a:r>
            <a:r>
              <a:rPr lang="en-US" dirty="0" err="1"/>
              <a:t>nằm</a:t>
            </a:r>
            <a:r>
              <a:rPr lang="en-US" dirty="0"/>
              <a:t> nghỉ tại giường, tư thế đầu cao </a:t>
            </a:r>
            <a:r>
              <a:rPr lang="en-US" dirty="0" err="1"/>
              <a:t>nếu</a:t>
            </a:r>
            <a:r>
              <a:rPr lang="en-US" dirty="0"/>
              <a:t> HA </a:t>
            </a:r>
            <a:r>
              <a:rPr lang="en-US" dirty="0" err="1"/>
              <a:t>cao</a:t>
            </a:r>
            <a:r>
              <a:rPr lang="en-US" dirty="0"/>
              <a:t>, đầu bằng hoặc thấp </a:t>
            </a:r>
            <a:r>
              <a:rPr lang="en-US" dirty="0" err="1"/>
              <a:t>nếu</a:t>
            </a:r>
            <a:r>
              <a:rPr lang="en-US" dirty="0"/>
              <a:t> HA </a:t>
            </a:r>
            <a:r>
              <a:rPr lang="en-US" dirty="0" err="1"/>
              <a:t>thấp</a:t>
            </a:r>
            <a:r>
              <a:rPr lang="en-US" dirty="0"/>
              <a:t>.</a:t>
            </a:r>
          </a:p>
          <a:p>
            <a:pPr>
              <a:lnSpc>
                <a:spcPct val="150000"/>
              </a:lnSpc>
            </a:pPr>
            <a:r>
              <a:rPr lang="en-US" dirty="0"/>
              <a:t>- THYL thuốc khẩn trương, chính xác: </a:t>
            </a:r>
            <a:r>
              <a:rPr lang="vi-VN" dirty="0"/>
              <a:t>Theo dõi đáp ứng của </a:t>
            </a:r>
            <a:r>
              <a:rPr lang="en-US" dirty="0"/>
              <a:t>NB</a:t>
            </a:r>
            <a:r>
              <a:rPr lang="vi-VN" dirty="0"/>
              <a:t> va tác dụng phụ của thuốc.</a:t>
            </a:r>
            <a:endParaRPr lang="en-US" dirty="0"/>
          </a:p>
          <a:p>
            <a:pPr>
              <a:lnSpc>
                <a:spcPct val="150000"/>
              </a:lnSpc>
            </a:pPr>
            <a:r>
              <a:rPr lang="en-US" dirty="0"/>
              <a:t>- Thực hiện chế độ ăn nhạt, </a:t>
            </a:r>
            <a:r>
              <a:rPr lang="en-US" dirty="0" err="1"/>
              <a:t>ăn</a:t>
            </a:r>
            <a:r>
              <a:rPr lang="en-US" dirty="0"/>
              <a:t> giảm calo nếu béo phì </a:t>
            </a:r>
            <a:r>
              <a:rPr lang="en-US" dirty="0" err="1"/>
              <a:t>với</a:t>
            </a:r>
            <a:r>
              <a:rPr lang="en-US" dirty="0"/>
              <a:t> NB THA</a:t>
            </a:r>
          </a:p>
          <a:p>
            <a:pPr>
              <a:lnSpc>
                <a:spcPct val="150000"/>
              </a:lnSpc>
            </a:pPr>
            <a:r>
              <a:rPr lang="en-US" dirty="0"/>
              <a:t>- Kiểm soát bilan nước vào - ra.</a:t>
            </a:r>
          </a:p>
          <a:p>
            <a:pPr>
              <a:lnSpc>
                <a:spcPct val="150000"/>
              </a:lnSpc>
            </a:pPr>
            <a:r>
              <a:rPr lang="en-US" dirty="0"/>
              <a:t>- Theo </a:t>
            </a:r>
            <a:r>
              <a:rPr lang="en-US" dirty="0" err="1"/>
              <a:t>dõi</a:t>
            </a:r>
            <a:r>
              <a:rPr lang="en-US" dirty="0"/>
              <a:t> HA, mạch, tình trạng đau đầu, chóng mặt.</a:t>
            </a:r>
          </a:p>
        </p:txBody>
      </p:sp>
    </p:spTree>
    <p:extLst>
      <p:ext uri="{BB962C8B-B14F-4D97-AF65-F5344CB8AC3E}">
        <p14:creationId xmlns:p14="http://schemas.microsoft.com/office/powerpoint/2010/main" val="29760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22DDD-9771-442A-98D9-0ACDF28D4015}"/>
              </a:ext>
            </a:extLst>
          </p:cNvPr>
          <p:cNvPicPr>
            <a:picLocks noChangeAspect="1"/>
          </p:cNvPicPr>
          <p:nvPr/>
        </p:nvPicPr>
        <p:blipFill>
          <a:blip r:embed="rId2"/>
          <a:stretch>
            <a:fillRect/>
          </a:stretch>
        </p:blipFill>
        <p:spPr>
          <a:xfrm>
            <a:off x="1598683" y="297283"/>
            <a:ext cx="8534779" cy="5998907"/>
          </a:xfrm>
          <a:prstGeom prst="rect">
            <a:avLst/>
          </a:prstGeom>
        </p:spPr>
      </p:pic>
    </p:spTree>
    <p:extLst>
      <p:ext uri="{BB962C8B-B14F-4D97-AF65-F5344CB8AC3E}">
        <p14:creationId xmlns:p14="http://schemas.microsoft.com/office/powerpoint/2010/main" val="21175734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881" y="336175"/>
            <a:ext cx="11057965" cy="6360459"/>
          </a:xfrm>
        </p:spPr>
        <p:txBody>
          <a:bodyPr>
            <a:normAutofit lnSpcReduction="10000"/>
          </a:bodyPr>
          <a:lstStyle/>
          <a:p>
            <a:r>
              <a:rPr lang="en-US" b="1" i="1" dirty="0"/>
              <a:t>GDSK</a:t>
            </a:r>
            <a:endParaRPr lang="en-US" dirty="0"/>
          </a:p>
          <a:p>
            <a:r>
              <a:rPr lang="pl-PL" i="1" dirty="0"/>
              <a:t>Phòng bệnh tim mạch</a:t>
            </a:r>
            <a:endParaRPr lang="en-US" dirty="0"/>
          </a:p>
          <a:p>
            <a:r>
              <a:rPr lang="nb-NO" dirty="0"/>
              <a:t>Các biện pháp tích cực thay đổi lối sống phòng ngừa bệnh tim mạch:</a:t>
            </a:r>
            <a:endParaRPr lang="en-US" dirty="0"/>
          </a:p>
          <a:p>
            <a:r>
              <a:rPr lang="nb-NO" dirty="0">
                <a:solidFill>
                  <a:srgbClr val="FF0000"/>
                </a:solidFill>
              </a:rPr>
              <a:t>- Chế độ ăn hợp lý: ...</a:t>
            </a:r>
          </a:p>
          <a:p>
            <a:r>
              <a:rPr lang="nb-NO" dirty="0"/>
              <a:t>- Tích cực giảm cân (nếu quá cân), duy trì cân nặng lý tưởng với chỉ số khối cơ thể (BMI) từ 18.5 đến 22.9kg/m</a:t>
            </a:r>
            <a:r>
              <a:rPr lang="nb-NO" baseline="30000" dirty="0"/>
              <a:t>2</a:t>
            </a:r>
            <a:r>
              <a:rPr lang="nb-NO" dirty="0"/>
              <a:t>.</a:t>
            </a:r>
            <a:endParaRPr lang="en-US" dirty="0"/>
          </a:p>
          <a:p>
            <a:r>
              <a:rPr lang="nb-NO" dirty="0"/>
              <a:t>- Hạn chế uống rượu bia</a:t>
            </a:r>
          </a:p>
          <a:p>
            <a:r>
              <a:rPr lang="nb-NO" dirty="0"/>
              <a:t>- Ngừng hoàn toàn việc hút thuốc lá hoặc thuốc lào.</a:t>
            </a:r>
            <a:endParaRPr lang="en-US" dirty="0"/>
          </a:p>
          <a:p>
            <a:r>
              <a:rPr lang="nb-NO" dirty="0"/>
              <a:t>- Tăng cường hoạt động thể lực ở mức độ thích hợp: tập thể dục, đi bộ hoặc vận động ở mức độ vừa phải, đều đặn khoảng 30 - 60 phút mỗi ngày.</a:t>
            </a:r>
            <a:endParaRPr lang="en-US" dirty="0"/>
          </a:p>
          <a:p>
            <a:r>
              <a:rPr lang="nb-NO" dirty="0"/>
              <a:t>- Tránh lo âu, căng thẳng thần kinh, cần chú ý đến việc thư giãn, nghỉ ngơi hợp lý.</a:t>
            </a:r>
            <a:endParaRPr lang="en-US" dirty="0"/>
          </a:p>
          <a:p>
            <a:r>
              <a:rPr lang="nb-NO" dirty="0"/>
              <a:t>- Tránh bị lạnh đột ngột.</a:t>
            </a:r>
            <a:endParaRPr lang="en-US" dirty="0"/>
          </a:p>
        </p:txBody>
      </p:sp>
    </p:spTree>
    <p:extLst>
      <p:ext uri="{BB962C8B-B14F-4D97-AF65-F5344CB8AC3E}">
        <p14:creationId xmlns:p14="http://schemas.microsoft.com/office/powerpoint/2010/main" val="18963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3070"/>
            <a:ext cx="6053070" cy="5881128"/>
          </a:xfrm>
        </p:spPr>
        <p:txBody>
          <a:bodyPr>
            <a:normAutofit/>
          </a:bodyPr>
          <a:lstStyle/>
          <a:p>
            <a:pPr>
              <a:lnSpc>
                <a:spcPct val="150000"/>
              </a:lnSpc>
            </a:pPr>
            <a:r>
              <a:rPr lang="pl-PL" i="1" dirty="0"/>
              <a:t>Cung cấp kiến thức và thông tin để </a:t>
            </a:r>
            <a:r>
              <a:rPr lang="en-US" i="1" dirty="0"/>
              <a:t>NB </a:t>
            </a:r>
            <a:r>
              <a:rPr lang="pl-PL" i="1" dirty="0"/>
              <a:t>hiểu biết kế hoạch điều trị của bản thân và cách tự </a:t>
            </a:r>
            <a:r>
              <a:rPr lang="en-US" i="1" dirty="0"/>
              <a:t>CS</a:t>
            </a:r>
            <a:endParaRPr lang="en-US" dirty="0"/>
          </a:p>
          <a:p>
            <a:pPr>
              <a:lnSpc>
                <a:spcPct val="150000"/>
              </a:lnSpc>
            </a:pPr>
            <a:endParaRPr lang="en-US" dirty="0"/>
          </a:p>
        </p:txBody>
      </p:sp>
      <p:pic>
        <p:nvPicPr>
          <p:cNvPr id="2" name="Picture 1"/>
          <p:cNvPicPr>
            <a:picLocks noChangeAspect="1"/>
          </p:cNvPicPr>
          <p:nvPr/>
        </p:nvPicPr>
        <p:blipFill>
          <a:blip r:embed="rId2"/>
          <a:stretch>
            <a:fillRect/>
          </a:stretch>
        </p:blipFill>
        <p:spPr>
          <a:xfrm>
            <a:off x="7375301" y="670372"/>
            <a:ext cx="4267200" cy="2838450"/>
          </a:xfrm>
          <a:prstGeom prst="rect">
            <a:avLst/>
          </a:prstGeom>
        </p:spPr>
      </p:pic>
    </p:spTree>
    <p:extLst>
      <p:ext uri="{BB962C8B-B14F-4D97-AF65-F5344CB8AC3E}">
        <p14:creationId xmlns:p14="http://schemas.microsoft.com/office/powerpoint/2010/main" val="7011092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1660" y="237386"/>
            <a:ext cx="9814171" cy="6484910"/>
          </a:xfrm>
          <a:prstGeom prst="rect">
            <a:avLst/>
          </a:prstGeom>
        </p:spPr>
      </p:pic>
    </p:spTree>
    <p:extLst>
      <p:ext uri="{BB962C8B-B14F-4D97-AF65-F5344CB8AC3E}">
        <p14:creationId xmlns:p14="http://schemas.microsoft.com/office/powerpoint/2010/main" val="33752238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nghe 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6090"/>
            <a:ext cx="105156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987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pPr>
              <a:lnSpc>
                <a:spcPct val="150000"/>
              </a:lnSpc>
            </a:pPr>
            <a:r>
              <a:rPr lang="en-US" b="1" dirty="0" err="1"/>
              <a:t>Nhận</a:t>
            </a:r>
            <a:r>
              <a:rPr lang="en-US" b="1" dirty="0"/>
              <a:t> </a:t>
            </a:r>
            <a:r>
              <a:rPr lang="en-US" b="1" dirty="0" err="1"/>
              <a:t>định</a:t>
            </a:r>
            <a:r>
              <a:rPr lang="vi-VN" b="1" dirty="0"/>
              <a:t> người lớn mắc bệnh tuần hoàn</a:t>
            </a:r>
            <a:endParaRPr lang="en-US" b="1" dirty="0"/>
          </a:p>
          <a:p>
            <a:pPr>
              <a:lnSpc>
                <a:spcPct val="150000"/>
              </a:lnSpc>
            </a:pPr>
            <a:r>
              <a:rPr lang="pt-BR" dirty="0"/>
              <a:t>Phân  nhóm: 5 - 7 học sinh/nhóm.</a:t>
            </a:r>
          </a:p>
          <a:p>
            <a:pPr>
              <a:lnSpc>
                <a:spcPct val="150000"/>
              </a:lnSpc>
            </a:pPr>
            <a:r>
              <a:rPr lang="pt-BR" dirty="0"/>
              <a:t>Cử nhóm trưởng, thư ký, giao nhiệm vụ</a:t>
            </a:r>
          </a:p>
          <a:p>
            <a:pPr>
              <a:lnSpc>
                <a:spcPct val="150000"/>
              </a:lnSpc>
            </a:pPr>
            <a:r>
              <a:rPr lang="pt-BR" dirty="0"/>
              <a:t>Nêu vấn đề thảo luận </a:t>
            </a:r>
          </a:p>
          <a:p>
            <a:pPr>
              <a:lnSpc>
                <a:spcPct val="150000"/>
              </a:lnSpc>
            </a:pPr>
            <a:r>
              <a:rPr lang="pt-BR" dirty="0"/>
              <a:t>Quy định thời gian (5 phút), hình thức trình bày</a:t>
            </a:r>
            <a:endParaRPr lang="vi-VN" dirty="0"/>
          </a:p>
        </p:txBody>
      </p:sp>
    </p:spTree>
    <p:extLst>
      <p:ext uri="{BB962C8B-B14F-4D97-AF65-F5344CB8AC3E}">
        <p14:creationId xmlns:p14="http://schemas.microsoft.com/office/powerpoint/2010/main" val="13508439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hân trọng cảm ơn hay Trân trọng cảm ơn-384563 - TOPZ Eduvn">
            <a:extLst>
              <a:ext uri="{FF2B5EF4-FFF2-40B4-BE49-F238E27FC236}">
                <a16:creationId xmlns:a16="http://schemas.microsoft.com/office/drawing/2014/main" id="{588072D9-43C7-E119-41EB-377319070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7" y="-1"/>
            <a:ext cx="1226117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9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2C8F6-A105-498E-BA6A-1DA2023BE4F0}"/>
              </a:ext>
            </a:extLst>
          </p:cNvPr>
          <p:cNvPicPr>
            <a:picLocks noChangeAspect="1"/>
          </p:cNvPicPr>
          <p:nvPr/>
        </p:nvPicPr>
        <p:blipFill>
          <a:blip r:embed="rId2"/>
          <a:stretch>
            <a:fillRect/>
          </a:stretch>
        </p:blipFill>
        <p:spPr>
          <a:xfrm>
            <a:off x="1598683" y="150960"/>
            <a:ext cx="8875974" cy="6283423"/>
          </a:xfrm>
          <a:prstGeom prst="rect">
            <a:avLst/>
          </a:prstGeom>
        </p:spPr>
      </p:pic>
    </p:spTree>
    <p:extLst>
      <p:ext uri="{BB962C8B-B14F-4D97-AF65-F5344CB8AC3E}">
        <p14:creationId xmlns:p14="http://schemas.microsoft.com/office/powerpoint/2010/main" val="1768910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9A72A-FE92-4046-B5B9-5C97661E152C}"/>
              </a:ext>
            </a:extLst>
          </p:cNvPr>
          <p:cNvPicPr>
            <a:picLocks noChangeAspect="1"/>
          </p:cNvPicPr>
          <p:nvPr/>
        </p:nvPicPr>
        <p:blipFill>
          <a:blip r:embed="rId2"/>
          <a:stretch>
            <a:fillRect/>
          </a:stretch>
        </p:blipFill>
        <p:spPr>
          <a:xfrm>
            <a:off x="1377310" y="390084"/>
            <a:ext cx="9437379" cy="5939410"/>
          </a:xfrm>
          <a:prstGeom prst="rect">
            <a:avLst/>
          </a:prstGeom>
        </p:spPr>
      </p:pic>
    </p:spTree>
    <p:extLst>
      <p:ext uri="{BB962C8B-B14F-4D97-AF65-F5344CB8AC3E}">
        <p14:creationId xmlns:p14="http://schemas.microsoft.com/office/powerpoint/2010/main" val="365508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9C53-7EC6-4D5C-AA9B-03206AE1506A}"/>
              </a:ext>
            </a:extLst>
          </p:cNvPr>
          <p:cNvPicPr>
            <a:picLocks noChangeAspect="1"/>
          </p:cNvPicPr>
          <p:nvPr/>
        </p:nvPicPr>
        <p:blipFill>
          <a:blip r:embed="rId2"/>
          <a:stretch>
            <a:fillRect/>
          </a:stretch>
        </p:blipFill>
        <p:spPr>
          <a:xfrm>
            <a:off x="1419307" y="356567"/>
            <a:ext cx="9758210" cy="5844166"/>
          </a:xfrm>
          <a:prstGeom prst="rect">
            <a:avLst/>
          </a:prstGeom>
        </p:spPr>
      </p:pic>
    </p:spTree>
    <p:extLst>
      <p:ext uri="{BB962C8B-B14F-4D97-AF65-F5344CB8AC3E}">
        <p14:creationId xmlns:p14="http://schemas.microsoft.com/office/powerpoint/2010/main" val="112863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95841-26E5-4BD6-B3C2-7AE3011369B2}"/>
              </a:ext>
            </a:extLst>
          </p:cNvPr>
          <p:cNvPicPr>
            <a:picLocks noChangeAspect="1"/>
          </p:cNvPicPr>
          <p:nvPr/>
        </p:nvPicPr>
        <p:blipFill>
          <a:blip r:embed="rId2"/>
          <a:stretch>
            <a:fillRect/>
          </a:stretch>
        </p:blipFill>
        <p:spPr>
          <a:xfrm>
            <a:off x="1126621" y="580796"/>
            <a:ext cx="10085015" cy="5208614"/>
          </a:xfrm>
          <a:prstGeom prst="rect">
            <a:avLst/>
          </a:prstGeom>
        </p:spPr>
      </p:pic>
    </p:spTree>
    <p:extLst>
      <p:ext uri="{BB962C8B-B14F-4D97-AF65-F5344CB8AC3E}">
        <p14:creationId xmlns:p14="http://schemas.microsoft.com/office/powerpoint/2010/main" val="1663245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65645-C7A7-4FAD-A6BB-17E75D186AAE}"/>
              </a:ext>
            </a:extLst>
          </p:cNvPr>
          <p:cNvPicPr>
            <a:picLocks noChangeAspect="1"/>
          </p:cNvPicPr>
          <p:nvPr/>
        </p:nvPicPr>
        <p:blipFill>
          <a:blip r:embed="rId2"/>
          <a:stretch>
            <a:fillRect/>
          </a:stretch>
        </p:blipFill>
        <p:spPr>
          <a:xfrm>
            <a:off x="1027157" y="282822"/>
            <a:ext cx="10137686" cy="6292356"/>
          </a:xfrm>
          <a:prstGeom prst="rect">
            <a:avLst/>
          </a:prstGeom>
        </p:spPr>
      </p:pic>
    </p:spTree>
    <p:extLst>
      <p:ext uri="{BB962C8B-B14F-4D97-AF65-F5344CB8AC3E}">
        <p14:creationId xmlns:p14="http://schemas.microsoft.com/office/powerpoint/2010/main" val="276959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9615A1-814C-46E5-9169-C2CAD18747C3}"/>
              </a:ext>
            </a:extLst>
          </p:cNvPr>
          <p:cNvPicPr>
            <a:picLocks noChangeAspect="1"/>
          </p:cNvPicPr>
          <p:nvPr/>
        </p:nvPicPr>
        <p:blipFill>
          <a:blip r:embed="rId2"/>
          <a:stretch>
            <a:fillRect/>
          </a:stretch>
        </p:blipFill>
        <p:spPr>
          <a:xfrm>
            <a:off x="1464586" y="631657"/>
            <a:ext cx="9126076" cy="5157646"/>
          </a:xfrm>
          <a:prstGeom prst="rect">
            <a:avLst/>
          </a:prstGeom>
        </p:spPr>
      </p:pic>
    </p:spTree>
    <p:extLst>
      <p:ext uri="{BB962C8B-B14F-4D97-AF65-F5344CB8AC3E}">
        <p14:creationId xmlns:p14="http://schemas.microsoft.com/office/powerpoint/2010/main" val="155830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11250769" cy="6086811"/>
          </a:xfrm>
        </p:spPr>
        <p:txBody>
          <a:bodyPr>
            <a:normAutofit/>
          </a:bodyPr>
          <a:lstStyle/>
          <a:p>
            <a:pPr algn="ctr">
              <a:lnSpc>
                <a:spcPct val="150000"/>
              </a:lnSpc>
            </a:pPr>
            <a:r>
              <a:rPr lang="en-US" b="1" dirty="0" err="1">
                <a:latin typeface="+mj-lt"/>
              </a:rPr>
              <a:t>Mục</a:t>
            </a:r>
            <a:r>
              <a:rPr lang="en-US" b="1" dirty="0">
                <a:latin typeface="+mj-lt"/>
              </a:rPr>
              <a:t> </a:t>
            </a:r>
            <a:r>
              <a:rPr lang="en-US" b="1" dirty="0" err="1">
                <a:latin typeface="+mj-lt"/>
              </a:rPr>
              <a:t>tiêu</a:t>
            </a:r>
            <a:endParaRPr lang="en-US" b="1" dirty="0">
              <a:latin typeface="+mj-lt"/>
            </a:endParaRPr>
          </a:p>
          <a:p>
            <a:pPr algn="just">
              <a:lnSpc>
                <a:spcPct val="150000"/>
              </a:lnSpc>
            </a:pPr>
            <a:r>
              <a:rPr lang="nb-NO" b="1" dirty="0">
                <a:effectLst/>
                <a:latin typeface="+mj-lt"/>
                <a:ea typeface="Times New Roman" panose="02020603050405020304" pitchFamily="18" charset="0"/>
                <a:cs typeface="Times New Roman" panose="02020603050405020304" pitchFamily="18" charset="0"/>
              </a:rPr>
              <a:t>- Kiến thức</a:t>
            </a:r>
            <a:endParaRPr lang="en-US" b="1" dirty="0">
              <a:latin typeface="+mj-lt"/>
              <a:ea typeface="Times New Roman" panose="02020603050405020304" pitchFamily="18" charset="0"/>
              <a:cs typeface="Times New Roman" panose="02020603050405020304" pitchFamily="18" charset="0"/>
            </a:endParaRPr>
          </a:p>
          <a:p>
            <a:pPr algn="just">
              <a:lnSpc>
                <a:spcPct val="150000"/>
              </a:lnSpc>
            </a:pPr>
            <a:r>
              <a:rPr lang="vi-VN" dirty="0">
                <a:effectLst/>
                <a:latin typeface="+mj-lt"/>
                <a:ea typeface="Times New Roman" panose="02020603050405020304" pitchFamily="18" charset="0"/>
                <a:cs typeface="Times New Roman" panose="02020603050405020304" pitchFamily="18" charset="0"/>
              </a:rPr>
              <a:t>1. </a:t>
            </a:r>
            <a:r>
              <a:rPr lang="en-US" dirty="0" err="1">
                <a:effectLst/>
                <a:latin typeface="+mj-lt"/>
                <a:ea typeface="Times New Roman" panose="02020603050405020304" pitchFamily="18" charset="0"/>
                <a:cs typeface="Times New Roman" panose="02020603050405020304" pitchFamily="18" charset="0"/>
              </a:rPr>
              <a:t>Trình</a:t>
            </a:r>
            <a:r>
              <a:rPr lang="en-US" dirty="0">
                <a:effectLst/>
                <a:latin typeface="+mj-lt"/>
                <a:ea typeface="Times New Roman" panose="02020603050405020304" pitchFamily="18" charset="0"/>
                <a:cs typeface="Times New Roman" panose="02020603050405020304" pitchFamily="18" charset="0"/>
              </a:rPr>
              <a:t> </a:t>
            </a:r>
            <a:r>
              <a:rPr lang="en-US" dirty="0" err="1">
                <a:effectLst/>
                <a:latin typeface="+mj-lt"/>
                <a:ea typeface="Times New Roman" panose="02020603050405020304" pitchFamily="18" charset="0"/>
                <a:cs typeface="Times New Roman" panose="02020603050405020304" pitchFamily="18" charset="0"/>
              </a:rPr>
              <a:t>bày</a:t>
            </a:r>
            <a:r>
              <a:rPr lang="en-US" dirty="0">
                <a:effectLst/>
                <a:latin typeface="+mj-lt"/>
                <a:ea typeface="Times New Roman" panose="02020603050405020304" pitchFamily="18" charset="0"/>
                <a:cs typeface="Times New Roman" panose="02020603050405020304" pitchFamily="18" charset="0"/>
              </a:rPr>
              <a:t> </a:t>
            </a:r>
            <a:r>
              <a:rPr lang="vi-VN" dirty="0">
                <a:effectLst/>
                <a:latin typeface="+mj-lt"/>
                <a:ea typeface="Times New Roman" panose="02020603050405020304" pitchFamily="18" charset="0"/>
                <a:cs typeface="Times New Roman" panose="02020603050405020304" pitchFamily="18" charset="0"/>
              </a:rPr>
              <a:t>được giải phẫu</a:t>
            </a:r>
            <a:r>
              <a:rPr lang="nb-NO" dirty="0">
                <a:effectLst/>
                <a:latin typeface="+mj-lt"/>
                <a:ea typeface="Times New Roman" panose="02020603050405020304" pitchFamily="18" charset="0"/>
                <a:cs typeface="Times New Roman" panose="02020603050405020304" pitchFamily="18" charset="0"/>
              </a:rPr>
              <a:t>, sinh lý hệ tim mạch. </a:t>
            </a:r>
            <a:endParaRPr lang="en-US" dirty="0">
              <a:effectLst/>
              <a:latin typeface="+mj-lt"/>
              <a:ea typeface="Times New Roman" panose="02020603050405020304" pitchFamily="18" charset="0"/>
              <a:cs typeface="Times New Roman" panose="02020603050405020304" pitchFamily="18" charset="0"/>
            </a:endParaRPr>
          </a:p>
          <a:p>
            <a:pPr algn="just">
              <a:lnSpc>
                <a:spcPct val="150000"/>
              </a:lnSpc>
            </a:pPr>
            <a:r>
              <a:rPr lang="vi-VN" dirty="0">
                <a:effectLst/>
                <a:latin typeface="+mj-lt"/>
                <a:ea typeface="Times New Roman" panose="02020603050405020304" pitchFamily="18" charset="0"/>
                <a:cs typeface="Times New Roman" panose="02020603050405020304" pitchFamily="18" charset="0"/>
              </a:rPr>
              <a:t>2. Trình bày được </a:t>
            </a:r>
            <a:r>
              <a:rPr lang="nb-NO" dirty="0">
                <a:effectLst/>
                <a:latin typeface="+mj-lt"/>
                <a:ea typeface="Times New Roman" panose="02020603050405020304" pitchFamily="18" charset="0"/>
                <a:cs typeface="Times New Roman" panose="02020603050405020304" pitchFamily="18" charset="0"/>
              </a:rPr>
              <a:t>nguyên nhân, cơ chế bệnh sinh, </a:t>
            </a:r>
            <a:r>
              <a:rPr lang="vi-VN" dirty="0">
                <a:effectLst/>
                <a:latin typeface="+mj-lt"/>
                <a:ea typeface="Times New Roman" panose="02020603050405020304" pitchFamily="18" charset="0"/>
                <a:cs typeface="Times New Roman" panose="02020603050405020304" pitchFamily="18" charset="0"/>
              </a:rPr>
              <a:t>cách nhận định</a:t>
            </a:r>
            <a:r>
              <a:rPr lang="nb-NO" dirty="0">
                <a:effectLst/>
                <a:latin typeface="+mj-lt"/>
                <a:ea typeface="Times New Roman" panose="02020603050405020304" pitchFamily="18" charset="0"/>
                <a:cs typeface="Times New Roman" panose="02020603050405020304" pitchFamily="18" charset="0"/>
              </a:rPr>
              <a:t>, can thiệp một số vấn đề thường gặp trên </a:t>
            </a:r>
            <a:r>
              <a:rPr lang="vi-VN" dirty="0">
                <a:effectLst/>
                <a:latin typeface="+mj-lt"/>
                <a:ea typeface="Times New Roman" panose="02020603050405020304" pitchFamily="18" charset="0"/>
                <a:cs typeface="Times New Roman" panose="02020603050405020304" pitchFamily="18" charset="0"/>
              </a:rPr>
              <a:t>người </a:t>
            </a:r>
            <a:r>
              <a:rPr lang="nb-NO" dirty="0">
                <a:effectLst/>
                <a:latin typeface="+mj-lt"/>
                <a:ea typeface="Times New Roman" panose="02020603050405020304" pitchFamily="18" charset="0"/>
                <a:cs typeface="Times New Roman" panose="02020603050405020304" pitchFamily="18" charset="0"/>
              </a:rPr>
              <a:t>bệnh tim mạch</a:t>
            </a:r>
            <a:r>
              <a:rPr lang="vi-VN" dirty="0">
                <a:effectLst/>
                <a:latin typeface="+mj-lt"/>
                <a:ea typeface="Times New Roman" panose="02020603050405020304" pitchFamily="18" charset="0"/>
                <a:cs typeface="Times New Roman" panose="02020603050405020304" pitchFamily="18" charset="0"/>
              </a:rPr>
              <a:t>. </a:t>
            </a:r>
            <a:endParaRPr lang="en-US" dirty="0">
              <a:effectLst/>
              <a:latin typeface="+mj-lt"/>
              <a:ea typeface="Times New Roman" panose="02020603050405020304" pitchFamily="18" charset="0"/>
              <a:cs typeface="Times New Roman" panose="02020603050405020304" pitchFamily="18" charset="0"/>
            </a:endParaRPr>
          </a:p>
          <a:p>
            <a:pPr algn="just">
              <a:lnSpc>
                <a:spcPct val="150000"/>
              </a:lnSpc>
              <a:tabLst>
                <a:tab pos="228600" algn="l"/>
                <a:tab pos="285750" algn="l"/>
                <a:tab pos="571500" algn="l"/>
              </a:tabLst>
            </a:pPr>
            <a:r>
              <a:rPr lang="nb-NO" b="1" dirty="0">
                <a:effectLst/>
                <a:latin typeface="+mj-lt"/>
                <a:ea typeface="Times New Roman" panose="02020603050405020304" pitchFamily="18" charset="0"/>
                <a:cs typeface="Times New Roman" panose="02020603050405020304" pitchFamily="18" charset="0"/>
              </a:rPr>
              <a:t>- Năng lực tự chủ và trách nhiệm</a:t>
            </a:r>
            <a:endParaRPr lang="en-US" dirty="0">
              <a:effectLst/>
              <a:latin typeface="+mj-lt"/>
              <a:ea typeface="Times New Roman" panose="02020603050405020304" pitchFamily="18" charset="0"/>
              <a:cs typeface="Times New Roman" panose="02020603050405020304" pitchFamily="18" charset="0"/>
            </a:endParaRPr>
          </a:p>
          <a:p>
            <a:pPr>
              <a:lnSpc>
                <a:spcPct val="150000"/>
              </a:lnSpc>
            </a:pPr>
            <a:r>
              <a:rPr lang="da-DK" dirty="0">
                <a:effectLst/>
                <a:latin typeface="+mj-lt"/>
                <a:ea typeface="Times New Roman" panose="02020603050405020304" pitchFamily="18" charset="0"/>
              </a:rPr>
              <a:t>3. Thể hiện được tính tích cực, khả năng hợp tác hiệu quả với các thành viên trong nhóm học tập.</a:t>
            </a:r>
            <a:endParaRPr lang="vi-VN" dirty="0">
              <a:latin typeface="+mj-lt"/>
            </a:endParaRPr>
          </a:p>
        </p:txBody>
      </p:sp>
    </p:spTree>
    <p:extLst>
      <p:ext uri="{BB962C8B-B14F-4D97-AF65-F5344CB8AC3E}">
        <p14:creationId xmlns:p14="http://schemas.microsoft.com/office/powerpoint/2010/main" val="302405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77E6B-DA60-414E-A4DE-E0DE1AEE788B}"/>
              </a:ext>
            </a:extLst>
          </p:cNvPr>
          <p:cNvPicPr>
            <a:picLocks noChangeAspect="1"/>
          </p:cNvPicPr>
          <p:nvPr/>
        </p:nvPicPr>
        <p:blipFill>
          <a:blip r:embed="rId2"/>
          <a:stretch>
            <a:fillRect/>
          </a:stretch>
        </p:blipFill>
        <p:spPr>
          <a:xfrm>
            <a:off x="1369689" y="627283"/>
            <a:ext cx="9671350" cy="5465081"/>
          </a:xfrm>
          <a:prstGeom prst="rect">
            <a:avLst/>
          </a:prstGeom>
        </p:spPr>
      </p:pic>
    </p:spTree>
    <p:extLst>
      <p:ext uri="{BB962C8B-B14F-4D97-AF65-F5344CB8AC3E}">
        <p14:creationId xmlns:p14="http://schemas.microsoft.com/office/powerpoint/2010/main" val="195552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0F987-9A49-40D8-8B84-76692F78B618}"/>
              </a:ext>
            </a:extLst>
          </p:cNvPr>
          <p:cNvPicPr>
            <a:picLocks noChangeAspect="1"/>
          </p:cNvPicPr>
          <p:nvPr/>
        </p:nvPicPr>
        <p:blipFill>
          <a:blip r:embed="rId2"/>
          <a:stretch>
            <a:fillRect/>
          </a:stretch>
        </p:blipFill>
        <p:spPr>
          <a:xfrm>
            <a:off x="1249709" y="427972"/>
            <a:ext cx="9818626" cy="5612967"/>
          </a:xfrm>
          <a:prstGeom prst="rect">
            <a:avLst/>
          </a:prstGeom>
        </p:spPr>
      </p:pic>
    </p:spTree>
    <p:extLst>
      <p:ext uri="{BB962C8B-B14F-4D97-AF65-F5344CB8AC3E}">
        <p14:creationId xmlns:p14="http://schemas.microsoft.com/office/powerpoint/2010/main" val="1589198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CB0AC-EF2E-4159-A9D9-00A33C7EA9F9}"/>
              </a:ext>
            </a:extLst>
          </p:cNvPr>
          <p:cNvPicPr>
            <a:picLocks noChangeAspect="1"/>
          </p:cNvPicPr>
          <p:nvPr/>
        </p:nvPicPr>
        <p:blipFill>
          <a:blip r:embed="rId2"/>
          <a:stretch>
            <a:fillRect/>
          </a:stretch>
        </p:blipFill>
        <p:spPr>
          <a:xfrm>
            <a:off x="1206805" y="525779"/>
            <a:ext cx="9800114" cy="5490748"/>
          </a:xfrm>
          <a:prstGeom prst="rect">
            <a:avLst/>
          </a:prstGeom>
        </p:spPr>
      </p:pic>
    </p:spTree>
    <p:extLst>
      <p:ext uri="{BB962C8B-B14F-4D97-AF65-F5344CB8AC3E}">
        <p14:creationId xmlns:p14="http://schemas.microsoft.com/office/powerpoint/2010/main" val="820857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0972" y="166344"/>
            <a:ext cx="11216327" cy="6306105"/>
          </a:xfrm>
          <a:prstGeom prst="rect">
            <a:avLst/>
          </a:prstGeom>
        </p:spPr>
      </p:pic>
    </p:spTree>
    <p:extLst>
      <p:ext uri="{BB962C8B-B14F-4D97-AF65-F5344CB8AC3E}">
        <p14:creationId xmlns:p14="http://schemas.microsoft.com/office/powerpoint/2010/main" val="87710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5D74BF-4910-4151-A60A-D97702B76239}"/>
              </a:ext>
            </a:extLst>
          </p:cNvPr>
          <p:cNvPicPr>
            <a:picLocks noChangeAspect="1"/>
          </p:cNvPicPr>
          <p:nvPr/>
        </p:nvPicPr>
        <p:blipFill>
          <a:blip r:embed="rId2"/>
          <a:stretch>
            <a:fillRect/>
          </a:stretch>
        </p:blipFill>
        <p:spPr>
          <a:xfrm>
            <a:off x="1269514" y="183412"/>
            <a:ext cx="9652972" cy="6053444"/>
          </a:xfrm>
          <a:prstGeom prst="rect">
            <a:avLst/>
          </a:prstGeom>
        </p:spPr>
      </p:pic>
    </p:spTree>
    <p:extLst>
      <p:ext uri="{BB962C8B-B14F-4D97-AF65-F5344CB8AC3E}">
        <p14:creationId xmlns:p14="http://schemas.microsoft.com/office/powerpoint/2010/main" val="1682835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D24F6-B717-4331-A472-E4E5BF7CC1BC}"/>
              </a:ext>
            </a:extLst>
          </p:cNvPr>
          <p:cNvPicPr>
            <a:picLocks noChangeAspect="1"/>
          </p:cNvPicPr>
          <p:nvPr/>
        </p:nvPicPr>
        <p:blipFill>
          <a:blip r:embed="rId2"/>
          <a:stretch>
            <a:fillRect/>
          </a:stretch>
        </p:blipFill>
        <p:spPr>
          <a:xfrm>
            <a:off x="667112" y="410840"/>
            <a:ext cx="10414869" cy="5623384"/>
          </a:xfrm>
          <a:prstGeom prst="rect">
            <a:avLst/>
          </a:prstGeom>
        </p:spPr>
      </p:pic>
    </p:spTree>
    <p:extLst>
      <p:ext uri="{BB962C8B-B14F-4D97-AF65-F5344CB8AC3E}">
        <p14:creationId xmlns:p14="http://schemas.microsoft.com/office/powerpoint/2010/main" val="251465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E84D7-DC1C-41DD-9864-EBCEFA08E18B}"/>
              </a:ext>
            </a:extLst>
          </p:cNvPr>
          <p:cNvPicPr>
            <a:picLocks noChangeAspect="1"/>
          </p:cNvPicPr>
          <p:nvPr/>
        </p:nvPicPr>
        <p:blipFill>
          <a:blip r:embed="rId2"/>
          <a:stretch>
            <a:fillRect/>
          </a:stretch>
        </p:blipFill>
        <p:spPr>
          <a:xfrm>
            <a:off x="1981849" y="486396"/>
            <a:ext cx="8056079" cy="5623544"/>
          </a:xfrm>
          <a:prstGeom prst="rect">
            <a:avLst/>
          </a:prstGeom>
        </p:spPr>
      </p:pic>
    </p:spTree>
    <p:extLst>
      <p:ext uri="{BB962C8B-B14F-4D97-AF65-F5344CB8AC3E}">
        <p14:creationId xmlns:p14="http://schemas.microsoft.com/office/powerpoint/2010/main" val="205002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9F77B-A915-4FCE-9060-0E05EF0F8A99}"/>
              </a:ext>
            </a:extLst>
          </p:cNvPr>
          <p:cNvPicPr>
            <a:picLocks noChangeAspect="1"/>
          </p:cNvPicPr>
          <p:nvPr/>
        </p:nvPicPr>
        <p:blipFill>
          <a:blip r:embed="rId2"/>
          <a:stretch>
            <a:fillRect/>
          </a:stretch>
        </p:blipFill>
        <p:spPr>
          <a:xfrm>
            <a:off x="2058907" y="454803"/>
            <a:ext cx="7590060" cy="5512513"/>
          </a:xfrm>
          <a:prstGeom prst="rect">
            <a:avLst/>
          </a:prstGeom>
        </p:spPr>
      </p:pic>
    </p:spTree>
    <p:extLst>
      <p:ext uri="{BB962C8B-B14F-4D97-AF65-F5344CB8AC3E}">
        <p14:creationId xmlns:p14="http://schemas.microsoft.com/office/powerpoint/2010/main" val="3361586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EB837-0A6C-4FBF-B123-8924863A8E3E}"/>
              </a:ext>
            </a:extLst>
          </p:cNvPr>
          <p:cNvPicPr>
            <a:picLocks noChangeAspect="1"/>
          </p:cNvPicPr>
          <p:nvPr/>
        </p:nvPicPr>
        <p:blipFill>
          <a:blip r:embed="rId2"/>
          <a:stretch>
            <a:fillRect/>
          </a:stretch>
        </p:blipFill>
        <p:spPr>
          <a:xfrm>
            <a:off x="1394499" y="376175"/>
            <a:ext cx="9281428" cy="6105649"/>
          </a:xfrm>
          <a:prstGeom prst="rect">
            <a:avLst/>
          </a:prstGeom>
        </p:spPr>
      </p:pic>
    </p:spTree>
    <p:extLst>
      <p:ext uri="{BB962C8B-B14F-4D97-AF65-F5344CB8AC3E}">
        <p14:creationId xmlns:p14="http://schemas.microsoft.com/office/powerpoint/2010/main" val="2373824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26981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6428" y="231067"/>
            <a:ext cx="8776215" cy="6263842"/>
          </a:xfrm>
          <a:prstGeom prst="rect">
            <a:avLst/>
          </a:prstGeom>
        </p:spPr>
      </p:pic>
    </p:spTree>
    <p:extLst>
      <p:ext uri="{BB962C8B-B14F-4D97-AF65-F5344CB8AC3E}">
        <p14:creationId xmlns:p14="http://schemas.microsoft.com/office/powerpoint/2010/main" val="312421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0FB974-8E39-413E-9B76-F074DC4CDF3F}"/>
              </a:ext>
            </a:extLst>
          </p:cNvPr>
          <p:cNvPicPr>
            <a:picLocks noChangeAspect="1"/>
          </p:cNvPicPr>
          <p:nvPr/>
        </p:nvPicPr>
        <p:blipFill>
          <a:blip r:embed="rId2"/>
          <a:stretch>
            <a:fillRect/>
          </a:stretch>
        </p:blipFill>
        <p:spPr>
          <a:xfrm>
            <a:off x="2015112" y="477547"/>
            <a:ext cx="8161775" cy="6210454"/>
          </a:xfrm>
          <a:prstGeom prst="rect">
            <a:avLst/>
          </a:prstGeom>
        </p:spPr>
      </p:pic>
    </p:spTree>
    <p:extLst>
      <p:ext uri="{BB962C8B-B14F-4D97-AF65-F5344CB8AC3E}">
        <p14:creationId xmlns:p14="http://schemas.microsoft.com/office/powerpoint/2010/main" val="2390903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2E1B2A-E04A-4058-A3C8-8311E131DC4E}"/>
              </a:ext>
            </a:extLst>
          </p:cNvPr>
          <p:cNvPicPr>
            <a:picLocks noChangeAspect="1"/>
          </p:cNvPicPr>
          <p:nvPr/>
        </p:nvPicPr>
        <p:blipFill>
          <a:blip r:embed="rId2"/>
          <a:stretch>
            <a:fillRect/>
          </a:stretch>
        </p:blipFill>
        <p:spPr>
          <a:xfrm>
            <a:off x="1286272" y="612105"/>
            <a:ext cx="9263447" cy="5522020"/>
          </a:xfrm>
          <a:prstGeom prst="rect">
            <a:avLst/>
          </a:prstGeom>
        </p:spPr>
      </p:pic>
    </p:spTree>
    <p:extLst>
      <p:ext uri="{BB962C8B-B14F-4D97-AF65-F5344CB8AC3E}">
        <p14:creationId xmlns:p14="http://schemas.microsoft.com/office/powerpoint/2010/main" val="3328169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7960C-491B-427E-91F8-984D857D4DFA}"/>
              </a:ext>
            </a:extLst>
          </p:cNvPr>
          <p:cNvPicPr>
            <a:picLocks noChangeAspect="1"/>
          </p:cNvPicPr>
          <p:nvPr/>
        </p:nvPicPr>
        <p:blipFill>
          <a:blip r:embed="rId2"/>
          <a:stretch>
            <a:fillRect/>
          </a:stretch>
        </p:blipFill>
        <p:spPr>
          <a:xfrm>
            <a:off x="1080418" y="529294"/>
            <a:ext cx="9701313" cy="5485060"/>
          </a:xfrm>
          <a:prstGeom prst="rect">
            <a:avLst/>
          </a:prstGeom>
        </p:spPr>
      </p:pic>
    </p:spTree>
    <p:extLst>
      <p:ext uri="{BB962C8B-B14F-4D97-AF65-F5344CB8AC3E}">
        <p14:creationId xmlns:p14="http://schemas.microsoft.com/office/powerpoint/2010/main" val="799429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pPr>
              <a:lnSpc>
                <a:spcPct val="150000"/>
              </a:lnSpc>
            </a:pPr>
            <a:r>
              <a:rPr lang="vi-VN" b="1" dirty="0"/>
              <a:t>Tuần hoàn mạch máu</a:t>
            </a:r>
            <a:endParaRPr lang="en-US" dirty="0"/>
          </a:p>
          <a:p>
            <a:pPr>
              <a:lnSpc>
                <a:spcPct val="150000"/>
              </a:lnSpc>
            </a:pPr>
            <a:r>
              <a:rPr lang="it-IT" dirty="0"/>
              <a:t>- Tuần hoàn phổi:</a:t>
            </a:r>
            <a:endParaRPr lang="en-US" dirty="0"/>
          </a:p>
          <a:p>
            <a:pPr>
              <a:lnSpc>
                <a:spcPct val="150000"/>
              </a:lnSpc>
            </a:pPr>
            <a:r>
              <a:rPr lang="it-IT" dirty="0"/>
              <a:t>- Tuần hoàn hệ thống:</a:t>
            </a:r>
            <a:endParaRPr lang="en-US" dirty="0"/>
          </a:p>
          <a:p>
            <a:pPr>
              <a:lnSpc>
                <a:spcPct val="150000"/>
              </a:lnSpc>
            </a:pPr>
            <a:endParaRPr lang="vi-VN" dirty="0"/>
          </a:p>
        </p:txBody>
      </p:sp>
      <p:pic>
        <p:nvPicPr>
          <p:cNvPr id="4" name="Picture 3"/>
          <p:cNvPicPr/>
          <p:nvPr/>
        </p:nvPicPr>
        <p:blipFill>
          <a:blip r:embed="rId2">
            <a:extLst>
              <a:ext uri="{28A0092B-C50C-407E-A947-70E740481C1C}">
                <a14:useLocalDpi xmlns:a14="http://schemas.microsoft.com/office/drawing/2010/main" val="0"/>
              </a:ext>
            </a:extLst>
          </a:blip>
          <a:srcRect b="1807"/>
          <a:stretch>
            <a:fillRect/>
          </a:stretch>
        </p:blipFill>
        <p:spPr bwMode="auto">
          <a:xfrm>
            <a:off x="5623135" y="582455"/>
            <a:ext cx="5349231" cy="5527205"/>
          </a:xfrm>
          <a:prstGeom prst="rect">
            <a:avLst/>
          </a:prstGeom>
          <a:noFill/>
          <a:ln>
            <a:noFill/>
          </a:ln>
        </p:spPr>
      </p:pic>
    </p:spTree>
    <p:extLst>
      <p:ext uri="{BB962C8B-B14F-4D97-AF65-F5344CB8AC3E}">
        <p14:creationId xmlns:p14="http://schemas.microsoft.com/office/powerpoint/2010/main" val="190218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pPr>
              <a:lnSpc>
                <a:spcPct val="150000"/>
              </a:lnSpc>
            </a:pPr>
            <a:r>
              <a:rPr lang="en-US" b="1" i="1" dirty="0" err="1"/>
              <a:t>Huyết</a:t>
            </a:r>
            <a:r>
              <a:rPr lang="en-US" b="1" i="1" dirty="0"/>
              <a:t> </a:t>
            </a:r>
            <a:r>
              <a:rPr lang="en-US" b="1" i="1" dirty="0" err="1"/>
              <a:t>áp</a:t>
            </a:r>
            <a:r>
              <a:rPr lang="en-US" b="1" i="1" dirty="0"/>
              <a:t>:</a:t>
            </a:r>
            <a:endParaRPr lang="en-US" dirty="0"/>
          </a:p>
          <a:p>
            <a:pPr marL="457200" indent="-457200">
              <a:lnSpc>
                <a:spcPct val="150000"/>
              </a:lnSpc>
              <a:buFontTx/>
              <a:buChar char="-"/>
            </a:pPr>
            <a:r>
              <a:rPr lang="en-US" dirty="0" err="1"/>
              <a:t>Huyết</a:t>
            </a:r>
            <a:r>
              <a:rPr lang="en-US" dirty="0"/>
              <a:t> </a:t>
            </a:r>
            <a:r>
              <a:rPr lang="en-US" dirty="0" err="1"/>
              <a:t>áp</a:t>
            </a:r>
            <a:r>
              <a:rPr lang="en-US" dirty="0"/>
              <a:t> </a:t>
            </a:r>
            <a:r>
              <a:rPr lang="en-US" dirty="0" err="1"/>
              <a:t>động</a:t>
            </a:r>
            <a:r>
              <a:rPr lang="en-US" dirty="0"/>
              <a:t> </a:t>
            </a:r>
            <a:r>
              <a:rPr lang="en-US" dirty="0" err="1"/>
              <a:t>mạch</a:t>
            </a:r>
            <a:endParaRPr lang="en-US" dirty="0"/>
          </a:p>
          <a:p>
            <a:pPr marL="457200" indent="-457200">
              <a:lnSpc>
                <a:spcPct val="150000"/>
              </a:lnSpc>
              <a:buFontTx/>
              <a:buChar char="-"/>
            </a:pPr>
            <a:r>
              <a:rPr lang="en-US" dirty="0" err="1"/>
              <a:t>Huyết</a:t>
            </a:r>
            <a:r>
              <a:rPr lang="en-US" dirty="0"/>
              <a:t> </a:t>
            </a:r>
            <a:r>
              <a:rPr lang="en-US" dirty="0" err="1"/>
              <a:t>áp</a:t>
            </a:r>
            <a:r>
              <a:rPr lang="en-US" dirty="0"/>
              <a:t> </a:t>
            </a:r>
            <a:r>
              <a:rPr lang="en-US" dirty="0" err="1"/>
              <a:t>tĩnh</a:t>
            </a:r>
            <a:r>
              <a:rPr lang="en-US" dirty="0"/>
              <a:t> </a:t>
            </a:r>
            <a:r>
              <a:rPr lang="en-US" dirty="0" err="1"/>
              <a:t>mạnh</a:t>
            </a:r>
            <a:r>
              <a:rPr lang="en-US" dirty="0"/>
              <a:t> </a:t>
            </a:r>
          </a:p>
          <a:p>
            <a:pPr>
              <a:lnSpc>
                <a:spcPct val="150000"/>
              </a:lnSpc>
            </a:pPr>
            <a:endParaRPr lang="vi-VN" dirty="0"/>
          </a:p>
        </p:txBody>
      </p:sp>
    </p:spTree>
    <p:extLst>
      <p:ext uri="{BB962C8B-B14F-4D97-AF65-F5344CB8AC3E}">
        <p14:creationId xmlns:p14="http://schemas.microsoft.com/office/powerpoint/2010/main" val="87179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pPr>
              <a:lnSpc>
                <a:spcPct val="150000"/>
              </a:lnSpc>
            </a:pPr>
            <a:r>
              <a:rPr lang="it-IT" b="1" dirty="0"/>
              <a:t>Sinh lý hoạt động của tim </a:t>
            </a:r>
            <a:endParaRPr lang="en-US" dirty="0"/>
          </a:p>
          <a:p>
            <a:pPr>
              <a:lnSpc>
                <a:spcPct val="150000"/>
              </a:lnSpc>
            </a:pPr>
            <a:r>
              <a:rPr lang="en-US" dirty="0"/>
              <a:t>- </a:t>
            </a:r>
            <a:r>
              <a:rPr lang="en-US" dirty="0" err="1"/>
              <a:t>Sinh</a:t>
            </a:r>
            <a:r>
              <a:rPr lang="en-US" dirty="0"/>
              <a:t> </a:t>
            </a:r>
            <a:r>
              <a:rPr lang="en-US" dirty="0" err="1"/>
              <a:t>lý</a:t>
            </a:r>
            <a:r>
              <a:rPr lang="en-US" dirty="0"/>
              <a:t> </a:t>
            </a:r>
            <a:r>
              <a:rPr lang="en-US" dirty="0" err="1"/>
              <a:t>tuần</a:t>
            </a:r>
            <a:r>
              <a:rPr lang="en-US" dirty="0"/>
              <a:t> </a:t>
            </a:r>
            <a:r>
              <a:rPr lang="en-US" dirty="0" err="1"/>
              <a:t>hoàn</a:t>
            </a:r>
            <a:r>
              <a:rPr lang="en-US" dirty="0"/>
              <a:t> </a:t>
            </a:r>
            <a:r>
              <a:rPr lang="en-US" dirty="0" err="1"/>
              <a:t>tim</a:t>
            </a:r>
            <a:r>
              <a:rPr lang="en-US" dirty="0"/>
              <a:t>:</a:t>
            </a:r>
          </a:p>
          <a:p>
            <a:pPr>
              <a:lnSpc>
                <a:spcPct val="150000"/>
              </a:lnSpc>
            </a:pPr>
            <a:r>
              <a:rPr lang="en-US" dirty="0"/>
              <a:t>- </a:t>
            </a:r>
            <a:r>
              <a:rPr lang="en-US" dirty="0" err="1"/>
              <a:t>Các</a:t>
            </a:r>
            <a:r>
              <a:rPr lang="en-US" dirty="0"/>
              <a:t> </a:t>
            </a:r>
            <a:r>
              <a:rPr lang="en-US" dirty="0" err="1"/>
              <a:t>đặc</a:t>
            </a:r>
            <a:r>
              <a:rPr lang="en-US" dirty="0"/>
              <a:t> </a:t>
            </a:r>
            <a:r>
              <a:rPr lang="en-US" dirty="0" err="1"/>
              <a:t>tính</a:t>
            </a:r>
            <a:r>
              <a:rPr lang="en-US" dirty="0"/>
              <a:t> </a:t>
            </a:r>
            <a:r>
              <a:rPr lang="en-US" dirty="0" err="1"/>
              <a:t>sinh</a:t>
            </a:r>
            <a:r>
              <a:rPr lang="en-US" dirty="0"/>
              <a:t> </a:t>
            </a:r>
            <a:r>
              <a:rPr lang="en-US" dirty="0" err="1"/>
              <a:t>lý</a:t>
            </a:r>
            <a:r>
              <a:rPr lang="en-US" dirty="0"/>
              <a:t> </a:t>
            </a:r>
            <a:r>
              <a:rPr lang="en-US" dirty="0" err="1"/>
              <a:t>của</a:t>
            </a:r>
            <a:r>
              <a:rPr lang="en-US" dirty="0"/>
              <a:t> </a:t>
            </a:r>
            <a:r>
              <a:rPr lang="en-US" dirty="0" err="1"/>
              <a:t>cơ</a:t>
            </a:r>
            <a:r>
              <a:rPr lang="en-US" dirty="0"/>
              <a:t> </a:t>
            </a:r>
            <a:r>
              <a:rPr lang="en-US" dirty="0" err="1"/>
              <a:t>tim</a:t>
            </a:r>
            <a:r>
              <a:rPr lang="en-US" dirty="0"/>
              <a:t>:</a:t>
            </a:r>
          </a:p>
          <a:p>
            <a:pPr>
              <a:lnSpc>
                <a:spcPct val="150000"/>
              </a:lnSpc>
            </a:pPr>
            <a:endParaRPr lang="vi-VN" dirty="0"/>
          </a:p>
        </p:txBody>
      </p:sp>
    </p:spTree>
    <p:extLst>
      <p:ext uri="{BB962C8B-B14F-4D97-AF65-F5344CB8AC3E}">
        <p14:creationId xmlns:p14="http://schemas.microsoft.com/office/powerpoint/2010/main" val="1912408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pPr>
              <a:lnSpc>
                <a:spcPct val="150000"/>
              </a:lnSpc>
            </a:pPr>
            <a:r>
              <a:rPr lang="en-US" b="1" dirty="0"/>
              <a:t>Chu </a:t>
            </a:r>
            <a:r>
              <a:rPr lang="en-US" b="1" dirty="0" err="1"/>
              <a:t>chuyển</a:t>
            </a:r>
            <a:r>
              <a:rPr lang="en-US" b="1" dirty="0"/>
              <a:t> </a:t>
            </a:r>
            <a:r>
              <a:rPr lang="en-US" b="1" dirty="0" err="1"/>
              <a:t>tim</a:t>
            </a:r>
            <a:endParaRPr lang="en-US" b="1" dirty="0"/>
          </a:p>
          <a:p>
            <a:pPr>
              <a:lnSpc>
                <a:spcPct val="150000"/>
              </a:lnSpc>
            </a:pPr>
            <a:r>
              <a:rPr lang="en-US" dirty="0"/>
              <a:t>- </a:t>
            </a:r>
            <a:r>
              <a:rPr lang="en-US" dirty="0" err="1"/>
              <a:t>Các</a:t>
            </a:r>
            <a:r>
              <a:rPr lang="en-US" dirty="0"/>
              <a:t> </a:t>
            </a:r>
            <a:r>
              <a:rPr lang="en-US" dirty="0" err="1"/>
              <a:t>giai</a:t>
            </a:r>
            <a:r>
              <a:rPr lang="en-US" dirty="0"/>
              <a:t> </a:t>
            </a:r>
            <a:r>
              <a:rPr lang="en-US" dirty="0" err="1"/>
              <a:t>đoạn</a:t>
            </a:r>
            <a:r>
              <a:rPr lang="en-US" dirty="0"/>
              <a:t> </a:t>
            </a:r>
            <a:r>
              <a:rPr lang="en-US" dirty="0" err="1"/>
              <a:t>của</a:t>
            </a:r>
            <a:r>
              <a:rPr lang="en-US" dirty="0"/>
              <a:t> </a:t>
            </a:r>
            <a:r>
              <a:rPr lang="en-US" dirty="0" err="1"/>
              <a:t>chu</a:t>
            </a:r>
            <a:r>
              <a:rPr lang="en-US" dirty="0"/>
              <a:t> </a:t>
            </a:r>
            <a:r>
              <a:rPr lang="en-US" dirty="0" err="1"/>
              <a:t>chuyển</a:t>
            </a:r>
            <a:r>
              <a:rPr lang="en-US" dirty="0"/>
              <a:t> </a:t>
            </a:r>
            <a:r>
              <a:rPr lang="en-US" dirty="0" err="1"/>
              <a:t>tim</a:t>
            </a:r>
            <a:endParaRPr lang="en-US" dirty="0"/>
          </a:p>
          <a:p>
            <a:pPr>
              <a:lnSpc>
                <a:spcPct val="150000"/>
              </a:lnSpc>
            </a:pPr>
            <a:r>
              <a:rPr lang="en-US" dirty="0"/>
              <a:t>- </a:t>
            </a:r>
            <a:r>
              <a:rPr lang="en-US" dirty="0" err="1"/>
              <a:t>Các</a:t>
            </a:r>
            <a:r>
              <a:rPr lang="en-US" dirty="0"/>
              <a:t> </a:t>
            </a:r>
            <a:r>
              <a:rPr lang="en-US" dirty="0" err="1"/>
              <a:t>biểu</a:t>
            </a:r>
            <a:r>
              <a:rPr lang="en-US" dirty="0"/>
              <a:t> </a:t>
            </a:r>
            <a:r>
              <a:rPr lang="en-US" dirty="0" err="1"/>
              <a:t>hiện</a:t>
            </a:r>
            <a:r>
              <a:rPr lang="en-US" dirty="0"/>
              <a:t> </a:t>
            </a:r>
            <a:r>
              <a:rPr lang="en-US" dirty="0" err="1"/>
              <a:t>bên</a:t>
            </a:r>
            <a:r>
              <a:rPr lang="en-US" dirty="0"/>
              <a:t> </a:t>
            </a:r>
            <a:r>
              <a:rPr lang="en-US" dirty="0" err="1"/>
              <a:t>ngoài</a:t>
            </a:r>
            <a:r>
              <a:rPr lang="en-US" dirty="0"/>
              <a:t> </a:t>
            </a:r>
            <a:r>
              <a:rPr lang="en-US" dirty="0" err="1"/>
              <a:t>của</a:t>
            </a:r>
            <a:r>
              <a:rPr lang="en-US" dirty="0"/>
              <a:t> </a:t>
            </a:r>
            <a:r>
              <a:rPr lang="en-US" dirty="0" err="1"/>
              <a:t>chu</a:t>
            </a:r>
            <a:r>
              <a:rPr lang="en-US" dirty="0"/>
              <a:t> </a:t>
            </a:r>
            <a:r>
              <a:rPr lang="en-US" dirty="0" err="1"/>
              <a:t>chuyển</a:t>
            </a:r>
            <a:r>
              <a:rPr lang="en-US" dirty="0"/>
              <a:t> </a:t>
            </a:r>
            <a:r>
              <a:rPr lang="en-US" dirty="0" err="1"/>
              <a:t>tim</a:t>
            </a:r>
            <a:endParaRPr lang="en-US" dirty="0"/>
          </a:p>
          <a:p>
            <a:pPr>
              <a:lnSpc>
                <a:spcPct val="150000"/>
              </a:lnSpc>
            </a:pPr>
            <a:endParaRPr lang="en-US" b="1" dirty="0"/>
          </a:p>
          <a:p>
            <a:pPr>
              <a:lnSpc>
                <a:spcPct val="150000"/>
              </a:lnSpc>
            </a:pPr>
            <a:r>
              <a:rPr lang="en-US" b="1" dirty="0" err="1"/>
              <a:t>Điều</a:t>
            </a:r>
            <a:r>
              <a:rPr lang="en-US" b="1" dirty="0"/>
              <a:t> </a:t>
            </a:r>
            <a:r>
              <a:rPr lang="en-US" b="1" dirty="0" err="1"/>
              <a:t>hòa</a:t>
            </a:r>
            <a:r>
              <a:rPr lang="en-US" b="1" dirty="0"/>
              <a:t> </a:t>
            </a:r>
            <a:r>
              <a:rPr lang="en-US" b="1" dirty="0" err="1"/>
              <a:t>tuần</a:t>
            </a:r>
            <a:r>
              <a:rPr lang="en-US" b="1" dirty="0"/>
              <a:t> </a:t>
            </a:r>
            <a:r>
              <a:rPr lang="en-US" b="1" dirty="0" err="1"/>
              <a:t>hoàn</a:t>
            </a:r>
            <a:r>
              <a:rPr lang="en-US" b="1" dirty="0"/>
              <a:t> </a:t>
            </a:r>
            <a:r>
              <a:rPr lang="en-US" b="1" dirty="0" err="1"/>
              <a:t>tim</a:t>
            </a:r>
            <a:endParaRPr lang="vi-VN" dirty="0"/>
          </a:p>
        </p:txBody>
      </p:sp>
    </p:spTree>
    <p:extLst>
      <p:ext uri="{BB962C8B-B14F-4D97-AF65-F5344CB8AC3E}">
        <p14:creationId xmlns:p14="http://schemas.microsoft.com/office/powerpoint/2010/main" val="26378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7186411" cy="6086811"/>
          </a:xfrm>
        </p:spPr>
        <p:txBody>
          <a:bodyPr>
            <a:normAutofit lnSpcReduction="10000"/>
          </a:bodyPr>
          <a:lstStyle/>
          <a:p>
            <a:pPr>
              <a:lnSpc>
                <a:spcPct val="150000"/>
              </a:lnSpc>
            </a:pPr>
            <a:r>
              <a:rPr lang="fr-FR" dirty="0" err="1"/>
              <a:t>Gồm</a:t>
            </a:r>
            <a:r>
              <a:rPr lang="fr-FR" dirty="0"/>
              <a:t>: </a:t>
            </a:r>
            <a:r>
              <a:rPr lang="fr-FR" dirty="0" err="1"/>
              <a:t>bệnh</a:t>
            </a:r>
            <a:r>
              <a:rPr lang="fr-FR" dirty="0"/>
              <a:t> </a:t>
            </a:r>
            <a:r>
              <a:rPr lang="fr-FR" dirty="0" err="1"/>
              <a:t>lý</a:t>
            </a:r>
            <a:r>
              <a:rPr lang="fr-FR" dirty="0"/>
              <a:t> </a:t>
            </a:r>
            <a:r>
              <a:rPr lang="fr-FR" dirty="0" err="1">
                <a:solidFill>
                  <a:srgbClr val="FF0000"/>
                </a:solidFill>
              </a:rPr>
              <a:t>mạch</a:t>
            </a:r>
            <a:r>
              <a:rPr lang="fr-FR" dirty="0">
                <a:solidFill>
                  <a:srgbClr val="FF0000"/>
                </a:solidFill>
              </a:rPr>
              <a:t> </a:t>
            </a:r>
            <a:r>
              <a:rPr lang="fr-FR" dirty="0" err="1">
                <a:solidFill>
                  <a:srgbClr val="FF0000"/>
                </a:solidFill>
              </a:rPr>
              <a:t>máu</a:t>
            </a:r>
            <a:r>
              <a:rPr lang="fr-FR" dirty="0">
                <a:solidFill>
                  <a:srgbClr val="FF0000"/>
                </a:solidFill>
              </a:rPr>
              <a:t> </a:t>
            </a:r>
            <a:r>
              <a:rPr lang="fr-FR" dirty="0" err="1"/>
              <a:t>và</a:t>
            </a:r>
            <a:r>
              <a:rPr lang="fr-FR" dirty="0"/>
              <a:t> </a:t>
            </a:r>
            <a:r>
              <a:rPr lang="fr-FR" dirty="0" err="1"/>
              <a:t>bệnh</a:t>
            </a:r>
            <a:r>
              <a:rPr lang="fr-FR" dirty="0"/>
              <a:t> </a:t>
            </a:r>
            <a:r>
              <a:rPr lang="fr-FR" dirty="0" err="1"/>
              <a:t>lý</a:t>
            </a:r>
            <a:r>
              <a:rPr lang="fr-FR" dirty="0"/>
              <a:t> ở </a:t>
            </a:r>
            <a:r>
              <a:rPr lang="fr-FR" dirty="0" err="1">
                <a:solidFill>
                  <a:srgbClr val="FF0000"/>
                </a:solidFill>
              </a:rPr>
              <a:t>tim</a:t>
            </a:r>
            <a:r>
              <a:rPr lang="fr-FR" dirty="0"/>
              <a:t>. </a:t>
            </a:r>
          </a:p>
          <a:p>
            <a:pPr>
              <a:lnSpc>
                <a:spcPct val="150000"/>
              </a:lnSpc>
            </a:pPr>
            <a:endParaRPr lang="fr-FR" b="1" dirty="0"/>
          </a:p>
          <a:p>
            <a:pPr>
              <a:lnSpc>
                <a:spcPct val="150000"/>
              </a:lnSpc>
            </a:pPr>
            <a:r>
              <a:rPr lang="fr-FR" b="1" dirty="0"/>
              <a:t>Bệnh mạch máu: </a:t>
            </a:r>
            <a:r>
              <a:rPr lang="fr-FR" dirty="0"/>
              <a:t>bệnh mạch vành, mạch máu ngoại biên, mạch máu não, THA, huyết khối TM sâu và thuyên tắc mạch phổi. </a:t>
            </a:r>
          </a:p>
          <a:p>
            <a:pPr>
              <a:lnSpc>
                <a:spcPct val="150000"/>
              </a:lnSpc>
            </a:pPr>
            <a:endParaRPr lang="fr-FR" b="1" dirty="0"/>
          </a:p>
          <a:p>
            <a:pPr>
              <a:lnSpc>
                <a:spcPct val="150000"/>
              </a:lnSpc>
            </a:pPr>
            <a:r>
              <a:rPr lang="fr-FR" b="1" dirty="0"/>
              <a:t>Bệnh lý tim: </a:t>
            </a:r>
            <a:r>
              <a:rPr lang="vi-VN" dirty="0"/>
              <a:t>suy tim, bệnh van tim</a:t>
            </a:r>
            <a:r>
              <a:rPr lang="fr-FR" dirty="0"/>
              <a:t>, </a:t>
            </a:r>
            <a:r>
              <a:rPr lang="fr-FR" dirty="0" err="1"/>
              <a:t>bệnh</a:t>
            </a:r>
            <a:r>
              <a:rPr lang="fr-FR" dirty="0"/>
              <a:t> </a:t>
            </a:r>
            <a:r>
              <a:rPr lang="fr-FR" dirty="0" err="1"/>
              <a:t>cơ</a:t>
            </a:r>
            <a:r>
              <a:rPr lang="fr-FR" dirty="0"/>
              <a:t> </a:t>
            </a:r>
            <a:r>
              <a:rPr lang="fr-FR" dirty="0" err="1"/>
              <a:t>tim</a:t>
            </a:r>
            <a:r>
              <a:rPr lang="fr-FR" dirty="0"/>
              <a:t>, </a:t>
            </a:r>
            <a:r>
              <a:rPr lang="fr-FR" dirty="0" err="1"/>
              <a:t>viêm</a:t>
            </a:r>
            <a:r>
              <a:rPr lang="fr-FR" dirty="0"/>
              <a:t> </a:t>
            </a:r>
            <a:r>
              <a:rPr lang="fr-FR" dirty="0" err="1"/>
              <a:t>màng</a:t>
            </a:r>
            <a:r>
              <a:rPr lang="fr-FR" dirty="0"/>
              <a:t> </a:t>
            </a:r>
            <a:r>
              <a:rPr lang="fr-FR" dirty="0" err="1"/>
              <a:t>ngoài</a:t>
            </a:r>
            <a:r>
              <a:rPr lang="fr-FR" dirty="0"/>
              <a:t> </a:t>
            </a:r>
            <a:r>
              <a:rPr lang="fr-FR" dirty="0" err="1"/>
              <a:t>tim</a:t>
            </a:r>
            <a:r>
              <a:rPr lang="fr-FR" dirty="0"/>
              <a:t>, </a:t>
            </a:r>
            <a:r>
              <a:rPr lang="fr-FR" dirty="0" err="1"/>
              <a:t>viêm</a:t>
            </a:r>
            <a:r>
              <a:rPr lang="fr-FR" dirty="0"/>
              <a:t> </a:t>
            </a:r>
            <a:r>
              <a:rPr lang="fr-FR" dirty="0" err="1"/>
              <a:t>nội</a:t>
            </a:r>
            <a:r>
              <a:rPr lang="fr-FR" dirty="0"/>
              <a:t> </a:t>
            </a:r>
            <a:r>
              <a:rPr lang="fr-FR" dirty="0" err="1"/>
              <a:t>tâm</a:t>
            </a:r>
            <a:r>
              <a:rPr lang="fr-FR" dirty="0"/>
              <a:t> </a:t>
            </a:r>
            <a:r>
              <a:rPr lang="fr-FR" dirty="0" err="1"/>
              <a:t>mạc</a:t>
            </a:r>
            <a:r>
              <a:rPr lang="fr-FR" dirty="0"/>
              <a:t> NK </a:t>
            </a:r>
            <a:r>
              <a:rPr lang="fr-FR" dirty="0" err="1"/>
              <a:t>và</a:t>
            </a:r>
            <a:r>
              <a:rPr lang="fr-FR" dirty="0"/>
              <a:t> </a:t>
            </a:r>
            <a:r>
              <a:rPr lang="fr-FR" dirty="0" err="1"/>
              <a:t>thấp</a:t>
            </a:r>
            <a:r>
              <a:rPr lang="fr-FR" dirty="0"/>
              <a:t> </a:t>
            </a:r>
            <a:r>
              <a:rPr lang="fr-FR" dirty="0" err="1"/>
              <a:t>tim</a:t>
            </a:r>
            <a:endParaRPr lang="en-US" dirty="0"/>
          </a:p>
          <a:p>
            <a:pPr>
              <a:lnSpc>
                <a:spcPct val="150000"/>
              </a:lnSpc>
            </a:pPr>
            <a:endParaRPr lang="en-US" dirty="0"/>
          </a:p>
        </p:txBody>
      </p:sp>
      <p:pic>
        <p:nvPicPr>
          <p:cNvPr id="2" name="Picture 1"/>
          <p:cNvPicPr>
            <a:picLocks noChangeAspect="1"/>
          </p:cNvPicPr>
          <p:nvPr/>
        </p:nvPicPr>
        <p:blipFill>
          <a:blip r:embed="rId2"/>
          <a:stretch>
            <a:fillRect/>
          </a:stretch>
        </p:blipFill>
        <p:spPr>
          <a:xfrm>
            <a:off x="7830355" y="892365"/>
            <a:ext cx="4134118" cy="2473012"/>
          </a:xfrm>
          <a:prstGeom prst="rect">
            <a:avLst/>
          </a:prstGeom>
        </p:spPr>
      </p:pic>
      <p:pic>
        <p:nvPicPr>
          <p:cNvPr id="5" name="Picture 4"/>
          <p:cNvPicPr>
            <a:picLocks noChangeAspect="1"/>
          </p:cNvPicPr>
          <p:nvPr/>
        </p:nvPicPr>
        <p:blipFill>
          <a:blip r:embed="rId3"/>
          <a:stretch>
            <a:fillRect/>
          </a:stretch>
        </p:blipFill>
        <p:spPr>
          <a:xfrm>
            <a:off x="8436232" y="3593474"/>
            <a:ext cx="2922364" cy="3124371"/>
          </a:xfrm>
          <a:prstGeom prst="rect">
            <a:avLst/>
          </a:prstGeom>
        </p:spPr>
      </p:pic>
    </p:spTree>
    <p:extLst>
      <p:ext uri="{BB962C8B-B14F-4D97-AF65-F5344CB8AC3E}">
        <p14:creationId xmlns:p14="http://schemas.microsoft.com/office/powerpoint/2010/main" val="220566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4" y="257577"/>
            <a:ext cx="6684135" cy="6086811"/>
          </a:xfrm>
        </p:spPr>
        <p:txBody>
          <a:bodyPr/>
          <a:lstStyle/>
          <a:p>
            <a:pPr>
              <a:lnSpc>
                <a:spcPct val="150000"/>
              </a:lnSpc>
            </a:pPr>
            <a:r>
              <a:rPr lang="fr-FR" b="1" dirty="0" err="1"/>
              <a:t>Triệu</a:t>
            </a:r>
            <a:r>
              <a:rPr lang="fr-FR" b="1" dirty="0"/>
              <a:t> </a:t>
            </a:r>
            <a:r>
              <a:rPr lang="fr-FR" b="1" dirty="0" err="1"/>
              <a:t>chứng</a:t>
            </a:r>
            <a:r>
              <a:rPr lang="fr-FR" b="1" dirty="0"/>
              <a:t> </a:t>
            </a:r>
            <a:r>
              <a:rPr lang="fr-FR" b="1" dirty="0" err="1"/>
              <a:t>bệnh</a:t>
            </a:r>
            <a:r>
              <a:rPr lang="fr-FR" b="1" dirty="0"/>
              <a:t> </a:t>
            </a:r>
            <a:r>
              <a:rPr lang="fr-FR" b="1" dirty="0" err="1"/>
              <a:t>hệ</a:t>
            </a:r>
            <a:r>
              <a:rPr lang="fr-FR" b="1" dirty="0"/>
              <a:t> </a:t>
            </a:r>
            <a:r>
              <a:rPr lang="fr-FR" b="1" dirty="0" err="1"/>
              <a:t>tuần</a:t>
            </a:r>
            <a:r>
              <a:rPr lang="fr-FR" b="1" dirty="0"/>
              <a:t> </a:t>
            </a:r>
            <a:r>
              <a:rPr lang="fr-FR" b="1" dirty="0" err="1"/>
              <a:t>hoàn</a:t>
            </a:r>
            <a:endParaRPr lang="en-US" dirty="0"/>
          </a:p>
          <a:p>
            <a:pPr>
              <a:lnSpc>
                <a:spcPct val="150000"/>
              </a:lnSpc>
            </a:pPr>
            <a:r>
              <a:rPr lang="fr-FR" b="1" dirty="0"/>
              <a:t>	</a:t>
            </a:r>
            <a:r>
              <a:rPr lang="fr-FR" dirty="0" err="1"/>
              <a:t>Mỗi</a:t>
            </a:r>
            <a:r>
              <a:rPr lang="fr-FR" dirty="0"/>
              <a:t> </a:t>
            </a:r>
            <a:r>
              <a:rPr lang="fr-FR" dirty="0" err="1"/>
              <a:t>một</a:t>
            </a:r>
            <a:r>
              <a:rPr lang="fr-FR" dirty="0"/>
              <a:t> </a:t>
            </a:r>
            <a:r>
              <a:rPr lang="fr-FR" dirty="0" err="1"/>
              <a:t>bệnh</a:t>
            </a:r>
            <a:r>
              <a:rPr lang="fr-FR" dirty="0"/>
              <a:t> </a:t>
            </a:r>
            <a:r>
              <a:rPr lang="fr-FR" dirty="0" err="1"/>
              <a:t>lý</a:t>
            </a:r>
            <a:r>
              <a:rPr lang="fr-FR" dirty="0"/>
              <a:t> </a:t>
            </a:r>
            <a:r>
              <a:rPr lang="fr-FR" dirty="0" err="1"/>
              <a:t>hệ</a:t>
            </a:r>
            <a:r>
              <a:rPr lang="fr-FR" dirty="0"/>
              <a:t> </a:t>
            </a:r>
            <a:r>
              <a:rPr lang="fr-FR" dirty="0" err="1"/>
              <a:t>tuần</a:t>
            </a:r>
            <a:r>
              <a:rPr lang="fr-FR" dirty="0"/>
              <a:t> </a:t>
            </a:r>
            <a:r>
              <a:rPr lang="fr-FR" dirty="0" err="1"/>
              <a:t>hoàn</a:t>
            </a:r>
            <a:r>
              <a:rPr lang="fr-FR" dirty="0"/>
              <a:t> </a:t>
            </a:r>
            <a:r>
              <a:rPr lang="fr-FR" dirty="0" err="1"/>
              <a:t>biểu</a:t>
            </a:r>
            <a:r>
              <a:rPr lang="fr-FR" dirty="0"/>
              <a:t> </a:t>
            </a:r>
            <a:r>
              <a:rPr lang="fr-FR" dirty="0" err="1"/>
              <a:t>hiện</a:t>
            </a:r>
            <a:r>
              <a:rPr lang="fr-FR" dirty="0"/>
              <a:t> </a:t>
            </a:r>
            <a:r>
              <a:rPr lang="fr-FR" dirty="0" err="1"/>
              <a:t>lâm</a:t>
            </a:r>
            <a:r>
              <a:rPr lang="fr-FR" dirty="0"/>
              <a:t> </a:t>
            </a:r>
            <a:r>
              <a:rPr lang="fr-FR" dirty="0" err="1"/>
              <a:t>sàng</a:t>
            </a:r>
            <a:r>
              <a:rPr lang="fr-FR" dirty="0"/>
              <a:t> </a:t>
            </a:r>
            <a:r>
              <a:rPr lang="fr-FR" dirty="0" err="1"/>
              <a:t>và</a:t>
            </a:r>
            <a:r>
              <a:rPr lang="fr-FR" dirty="0"/>
              <a:t> CLS </a:t>
            </a:r>
            <a:r>
              <a:rPr lang="fr-FR" dirty="0" err="1"/>
              <a:t>khác</a:t>
            </a:r>
            <a:r>
              <a:rPr lang="fr-FR" dirty="0"/>
              <a:t> </a:t>
            </a:r>
            <a:r>
              <a:rPr lang="fr-FR" dirty="0" err="1"/>
              <a:t>nhau</a:t>
            </a:r>
            <a:r>
              <a:rPr lang="fr-FR" dirty="0"/>
              <a:t>.</a:t>
            </a:r>
          </a:p>
          <a:p>
            <a:pPr>
              <a:lnSpc>
                <a:spcPct val="150000"/>
              </a:lnSpc>
            </a:pPr>
            <a:r>
              <a:rPr lang="fr-FR" dirty="0"/>
              <a:t>	</a:t>
            </a:r>
            <a:r>
              <a:rPr lang="fr-FR" dirty="0" err="1"/>
              <a:t>Có</a:t>
            </a:r>
            <a:r>
              <a:rPr lang="fr-FR" dirty="0"/>
              <a:t> </a:t>
            </a:r>
            <a:r>
              <a:rPr lang="fr-FR" dirty="0" err="1"/>
              <a:t>những</a:t>
            </a:r>
            <a:r>
              <a:rPr lang="fr-FR" dirty="0"/>
              <a:t> </a:t>
            </a:r>
            <a:r>
              <a:rPr lang="fr-FR" dirty="0" err="1"/>
              <a:t>triệu</a:t>
            </a:r>
            <a:r>
              <a:rPr lang="fr-FR" dirty="0"/>
              <a:t> </a:t>
            </a:r>
            <a:r>
              <a:rPr lang="fr-FR" dirty="0" err="1"/>
              <a:t>chứng</a:t>
            </a:r>
            <a:r>
              <a:rPr lang="fr-FR" dirty="0"/>
              <a:t> </a:t>
            </a:r>
            <a:r>
              <a:rPr lang="fr-FR" dirty="0" err="1"/>
              <a:t>cơ</a:t>
            </a:r>
            <a:r>
              <a:rPr lang="fr-FR" dirty="0"/>
              <a:t> </a:t>
            </a:r>
            <a:r>
              <a:rPr lang="fr-FR" dirty="0" err="1"/>
              <a:t>năng</a:t>
            </a:r>
            <a:r>
              <a:rPr lang="fr-FR" dirty="0"/>
              <a:t>, </a:t>
            </a:r>
            <a:r>
              <a:rPr lang="fr-FR" dirty="0" err="1"/>
              <a:t>thực</a:t>
            </a:r>
            <a:r>
              <a:rPr lang="fr-FR" dirty="0"/>
              <a:t> </a:t>
            </a:r>
            <a:r>
              <a:rPr lang="fr-FR" dirty="0" err="1"/>
              <a:t>thể</a:t>
            </a:r>
            <a:r>
              <a:rPr lang="fr-FR" dirty="0"/>
              <a:t> </a:t>
            </a:r>
            <a:r>
              <a:rPr lang="fr-FR" dirty="0" err="1"/>
              <a:t>và</a:t>
            </a:r>
            <a:r>
              <a:rPr lang="fr-FR" dirty="0"/>
              <a:t> CLS </a:t>
            </a:r>
            <a:r>
              <a:rPr lang="fr-FR" dirty="0" err="1"/>
              <a:t>thường</a:t>
            </a:r>
            <a:r>
              <a:rPr lang="fr-FR" dirty="0"/>
              <a:t> </a:t>
            </a:r>
            <a:r>
              <a:rPr lang="fr-FR" dirty="0" err="1"/>
              <a:t>gặp</a:t>
            </a:r>
            <a:r>
              <a:rPr lang="fr-FR" dirty="0"/>
              <a:t> </a:t>
            </a:r>
            <a:r>
              <a:rPr lang="fr-FR" dirty="0" err="1"/>
              <a:t>như</a:t>
            </a:r>
            <a:r>
              <a:rPr lang="fr-FR" dirty="0"/>
              <a:t> </a:t>
            </a:r>
            <a:r>
              <a:rPr lang="fr-FR" dirty="0" err="1"/>
              <a:t>sau</a:t>
            </a:r>
            <a:endParaRPr lang="en-US" dirty="0"/>
          </a:p>
          <a:p>
            <a:pPr>
              <a:lnSpc>
                <a:spcPct val="150000"/>
              </a:lnSpc>
            </a:pPr>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380" y="583533"/>
            <a:ext cx="4287637" cy="3219089"/>
          </a:xfrm>
          <a:prstGeom prst="rect">
            <a:avLst/>
          </a:prstGeom>
          <a:noFill/>
          <a:extLst>
            <a:ext uri="{909E8E84-426E-40DD-AFC4-6F175D3DCCD1}">
              <a14:hiddenFill xmlns:a14="http://schemas.microsoft.com/office/drawing/2010/main">
                <a:solidFill>
                  <a:srgbClr val="FFFFFF"/>
                </a:solidFill>
              </a14:hiddenFill>
            </a:ext>
          </a:extLst>
        </p:spPr>
      </p:pic>
      <p:sp>
        <p:nvSpPr>
          <p:cNvPr id="2" name="Dodecagon 1"/>
          <p:cNvSpPr/>
          <p:nvPr/>
        </p:nvSpPr>
        <p:spPr>
          <a:xfrm>
            <a:off x="7226076" y="3902299"/>
            <a:ext cx="4785620" cy="2691685"/>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CLS (</a:t>
            </a:r>
            <a:r>
              <a:rPr lang="en-US" dirty="0" err="1"/>
              <a:t>Bao</a:t>
            </a:r>
            <a:r>
              <a:rPr lang="en-US" dirty="0"/>
              <a:t> </a:t>
            </a:r>
            <a:r>
              <a:rPr lang="en-US" dirty="0" err="1"/>
              <a:t>gồm</a:t>
            </a:r>
            <a:r>
              <a:rPr lang="en-US" dirty="0"/>
              <a:t> </a:t>
            </a:r>
            <a:r>
              <a:rPr lang="en-US" dirty="0" err="1"/>
              <a:t>các</a:t>
            </a:r>
            <a:r>
              <a:rPr lang="en-US" dirty="0"/>
              <a:t> </a:t>
            </a:r>
            <a:r>
              <a:rPr lang="en-US" dirty="0" err="1"/>
              <a:t>xét</a:t>
            </a:r>
            <a:r>
              <a:rPr lang="en-US" dirty="0"/>
              <a:t> </a:t>
            </a:r>
            <a:r>
              <a:rPr lang="en-US" dirty="0" err="1"/>
              <a:t>nghiệm</a:t>
            </a:r>
            <a:r>
              <a:rPr lang="en-US" dirty="0"/>
              <a:t>, </a:t>
            </a:r>
            <a:r>
              <a:rPr lang="en-US" dirty="0" err="1"/>
              <a:t>chiếu</a:t>
            </a:r>
            <a:r>
              <a:rPr lang="en-US" dirty="0"/>
              <a:t>, </a:t>
            </a:r>
            <a:r>
              <a:rPr lang="en-US" dirty="0" err="1"/>
              <a:t>chụp</a:t>
            </a:r>
            <a:r>
              <a:rPr lang="en-US" dirty="0"/>
              <a:t> X </a:t>
            </a:r>
            <a:r>
              <a:rPr lang="en-US" dirty="0" err="1"/>
              <a:t>quang</a:t>
            </a:r>
            <a:r>
              <a:rPr lang="en-US" dirty="0"/>
              <a:t>, </a:t>
            </a:r>
            <a:r>
              <a:rPr lang="en-US" dirty="0" err="1"/>
              <a:t>điện</a:t>
            </a:r>
            <a:r>
              <a:rPr lang="en-US" dirty="0"/>
              <a:t> </a:t>
            </a:r>
            <a:r>
              <a:rPr lang="en-US" dirty="0" err="1"/>
              <a:t>tim</a:t>
            </a:r>
            <a:r>
              <a:rPr lang="en-US" dirty="0"/>
              <a:t> ....</a:t>
            </a:r>
            <a:r>
              <a:rPr lang="en-US" dirty="0" err="1"/>
              <a:t>trợ</a:t>
            </a:r>
            <a:r>
              <a:rPr lang="en-US" dirty="0"/>
              <a:t> </a:t>
            </a:r>
            <a:r>
              <a:rPr lang="en-US" dirty="0" err="1"/>
              <a:t>giúp</a:t>
            </a:r>
            <a:r>
              <a:rPr lang="en-US" dirty="0"/>
              <a:t> </a:t>
            </a:r>
            <a:r>
              <a:rPr lang="en-US" dirty="0" err="1"/>
              <a:t>cho</a:t>
            </a:r>
            <a:r>
              <a:rPr lang="en-US" dirty="0"/>
              <a:t> </a:t>
            </a:r>
            <a:r>
              <a:rPr lang="en-US" dirty="0" err="1"/>
              <a:t>việc</a:t>
            </a:r>
            <a:r>
              <a:rPr lang="en-US" dirty="0"/>
              <a:t> </a:t>
            </a:r>
            <a:r>
              <a:rPr lang="en-US" dirty="0" err="1"/>
              <a:t>thăm</a:t>
            </a:r>
            <a:r>
              <a:rPr lang="en-US" dirty="0"/>
              <a:t> </a:t>
            </a:r>
            <a:r>
              <a:rPr lang="en-US" dirty="0" err="1"/>
              <a:t>khám</a:t>
            </a:r>
            <a:r>
              <a:rPr lang="en-US" dirty="0"/>
              <a:t> </a:t>
            </a:r>
            <a:r>
              <a:rPr lang="en-US" dirty="0" err="1"/>
              <a:t>lâm</a:t>
            </a:r>
            <a:r>
              <a:rPr lang="en-US" dirty="0"/>
              <a:t> </a:t>
            </a:r>
            <a:r>
              <a:rPr lang="en-US" dirty="0" err="1"/>
              <a:t>sàng</a:t>
            </a:r>
            <a:r>
              <a:rPr lang="en-US" dirty="0"/>
              <a:t>)</a:t>
            </a:r>
          </a:p>
        </p:txBody>
      </p:sp>
    </p:spTree>
    <p:extLst>
      <p:ext uri="{BB962C8B-B14F-4D97-AF65-F5344CB8AC3E}">
        <p14:creationId xmlns:p14="http://schemas.microsoft.com/office/powerpoint/2010/main" val="2580614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860" y="698639"/>
            <a:ext cx="9854596" cy="779966"/>
          </a:xfrm>
        </p:spPr>
        <p:txBody>
          <a:bodyPr>
            <a:normAutofit/>
          </a:bodyPr>
          <a:lstStyle/>
          <a:p>
            <a:pPr algn="just">
              <a:lnSpc>
                <a:spcPct val="150000"/>
              </a:lnSpc>
            </a:pPr>
            <a:r>
              <a:rPr lang="en-US" sz="3200" b="1" dirty="0" err="1">
                <a:effectLst/>
                <a:latin typeface="+mn-lt"/>
                <a:ea typeface="Times New Roman" panose="02020603050405020304" pitchFamily="18" charset="0"/>
                <a:cs typeface="Times New Roman" panose="02020603050405020304" pitchFamily="18" charset="0"/>
              </a:rPr>
              <a:t>Các</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vấn</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đề</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chăm</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sóc</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trên</a:t>
            </a:r>
            <a:r>
              <a:rPr lang="en-US" sz="3200" b="1" dirty="0">
                <a:effectLst/>
                <a:latin typeface="+mn-lt"/>
                <a:ea typeface="Times New Roman" panose="02020603050405020304" pitchFamily="18" charset="0"/>
                <a:cs typeface="Times New Roman" panose="02020603050405020304" pitchFamily="18" charset="0"/>
              </a:rPr>
              <a:t> người </a:t>
            </a:r>
            <a:r>
              <a:rPr lang="en-US" sz="3200" b="1" dirty="0" err="1">
                <a:effectLst/>
                <a:latin typeface="+mn-lt"/>
                <a:ea typeface="Times New Roman" panose="02020603050405020304" pitchFamily="18" charset="0"/>
                <a:cs typeface="Times New Roman" panose="02020603050405020304" pitchFamily="18" charset="0"/>
              </a:rPr>
              <a:t>bệnh</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tim</a:t>
            </a:r>
            <a:r>
              <a:rPr lang="en-US" sz="3200" b="1" dirty="0">
                <a:effectLst/>
                <a:latin typeface="+mn-lt"/>
                <a:ea typeface="Times New Roman" panose="02020603050405020304" pitchFamily="18" charset="0"/>
                <a:cs typeface="Times New Roman" panose="02020603050405020304" pitchFamily="18" charset="0"/>
              </a:rPr>
              <a:t> </a:t>
            </a:r>
            <a:r>
              <a:rPr lang="en-US" sz="3200" b="1" dirty="0" err="1">
                <a:effectLst/>
                <a:latin typeface="+mn-lt"/>
                <a:ea typeface="Times New Roman" panose="02020603050405020304" pitchFamily="18" charset="0"/>
                <a:cs typeface="Times New Roman" panose="02020603050405020304" pitchFamily="18" charset="0"/>
              </a:rPr>
              <a:t>mạch</a:t>
            </a:r>
            <a:endParaRPr lang="en-US" sz="32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516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7835" y="158501"/>
            <a:ext cx="8717992" cy="6367263"/>
          </a:xfrm>
          <a:prstGeom prst="rect">
            <a:avLst/>
          </a:prstGeom>
        </p:spPr>
      </p:pic>
    </p:spTree>
    <p:extLst>
      <p:ext uri="{BB962C8B-B14F-4D97-AF65-F5344CB8AC3E}">
        <p14:creationId xmlns:p14="http://schemas.microsoft.com/office/powerpoint/2010/main" val="46224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11250769" cy="6086811"/>
          </a:xfrm>
        </p:spPr>
        <p:txBody>
          <a:bodyPr>
            <a:normAutofit/>
          </a:bodyPr>
          <a:lstStyle/>
          <a:p>
            <a:pPr>
              <a:lnSpc>
                <a:spcPct val="150000"/>
              </a:lnSpc>
            </a:pPr>
            <a:r>
              <a:rPr lang="vi-VN" b="1" dirty="0"/>
              <a:t>Đau ngực</a:t>
            </a:r>
            <a:r>
              <a:rPr lang="en-US" b="1" dirty="0"/>
              <a:t>:</a:t>
            </a:r>
            <a:endParaRPr lang="en-US" dirty="0"/>
          </a:p>
          <a:p>
            <a:pPr>
              <a:lnSpc>
                <a:spcPct val="150000"/>
              </a:lnSpc>
            </a:pPr>
            <a:r>
              <a:rPr lang="vi-VN" i="1" dirty="0"/>
              <a:t>Nguyên nhân</a:t>
            </a:r>
            <a:endParaRPr lang="en-US" dirty="0"/>
          </a:p>
          <a:p>
            <a:pPr>
              <a:lnSpc>
                <a:spcPct val="150000"/>
              </a:lnSpc>
            </a:pPr>
            <a:r>
              <a:rPr lang="vi-VN" b="1" dirty="0">
                <a:solidFill>
                  <a:srgbClr val="FF0000"/>
                </a:solidFill>
              </a:rPr>
              <a:t>- Do bệnh lý tim mạch:</a:t>
            </a:r>
            <a:endParaRPr lang="en-US" b="1" dirty="0">
              <a:solidFill>
                <a:srgbClr val="FF0000"/>
              </a:solidFill>
            </a:endParaRPr>
          </a:p>
          <a:p>
            <a:pPr>
              <a:lnSpc>
                <a:spcPct val="150000"/>
              </a:lnSpc>
            </a:pPr>
            <a:r>
              <a:rPr lang="vi-VN" dirty="0"/>
              <a:t>+ Co thắt hoặc tắc nghẽn </a:t>
            </a:r>
            <a:r>
              <a:rPr lang="en-US" dirty="0"/>
              <a:t>ĐMV</a:t>
            </a:r>
            <a:r>
              <a:rPr lang="vi-VN" dirty="0"/>
              <a:t>: </a:t>
            </a:r>
            <a:r>
              <a:rPr lang="en-US" dirty="0"/>
              <a:t>CĐTN</a:t>
            </a:r>
            <a:r>
              <a:rPr lang="vi-VN" dirty="0"/>
              <a:t>, </a:t>
            </a:r>
            <a:r>
              <a:rPr lang="en-US" dirty="0"/>
              <a:t>NMCT</a:t>
            </a:r>
            <a:r>
              <a:rPr lang="vi-VN" dirty="0"/>
              <a:t>.</a:t>
            </a:r>
            <a:endParaRPr lang="en-US" dirty="0"/>
          </a:p>
          <a:p>
            <a:pPr>
              <a:lnSpc>
                <a:spcPct val="150000"/>
              </a:lnSpc>
            </a:pPr>
            <a:r>
              <a:rPr lang="vi-VN" dirty="0"/>
              <a:t>+ Viêm màng ngoài tim.</a:t>
            </a:r>
            <a:endParaRPr lang="en-US" dirty="0"/>
          </a:p>
          <a:p>
            <a:pPr>
              <a:lnSpc>
                <a:spcPct val="150000"/>
              </a:lnSpc>
            </a:pPr>
            <a:r>
              <a:rPr lang="vi-VN" dirty="0"/>
              <a:t>+ Thuyên tắc mạch phổi…</a:t>
            </a:r>
            <a:endParaRPr lang="en-US" dirty="0"/>
          </a:p>
        </p:txBody>
      </p:sp>
      <p:pic>
        <p:nvPicPr>
          <p:cNvPr id="2050" name="Picture 2" descr="Image result for dong mach v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338" y="321972"/>
            <a:ext cx="2433078" cy="16147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ang ngoai t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84" y="192334"/>
            <a:ext cx="2537139" cy="16542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n dau that nguc">
            <a:extLst>
              <a:ext uri="{FF2B5EF4-FFF2-40B4-BE49-F238E27FC236}">
                <a16:creationId xmlns:a16="http://schemas.microsoft.com/office/drawing/2014/main" id="{3668ADB5-205D-4FD6-A38E-049CE9405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834" y="4100110"/>
            <a:ext cx="4193682" cy="256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27251" y="350195"/>
            <a:ext cx="6896606" cy="6299774"/>
          </a:xfrm>
          <a:prstGeom prst="rect">
            <a:avLst/>
          </a:prstGeom>
        </p:spPr>
      </p:pic>
      <p:sp>
        <p:nvSpPr>
          <p:cNvPr id="2" name="TextBox 1">
            <a:extLst>
              <a:ext uri="{FF2B5EF4-FFF2-40B4-BE49-F238E27FC236}">
                <a16:creationId xmlns:a16="http://schemas.microsoft.com/office/drawing/2014/main" id="{8990F846-5E65-4496-9028-0B7AAE50BE6B}"/>
              </a:ext>
            </a:extLst>
          </p:cNvPr>
          <p:cNvSpPr txBox="1"/>
          <p:nvPr/>
        </p:nvSpPr>
        <p:spPr>
          <a:xfrm>
            <a:off x="476655" y="651753"/>
            <a:ext cx="1941557" cy="523220"/>
          </a:xfrm>
          <a:prstGeom prst="rect">
            <a:avLst/>
          </a:prstGeom>
          <a:noFill/>
        </p:spPr>
        <p:txBody>
          <a:bodyPr wrap="none" rtlCol="0">
            <a:spAutoFit/>
          </a:bodyPr>
          <a:lstStyle/>
          <a:p>
            <a:r>
              <a:rPr lang="en-US" sz="2800" b="1" dirty="0" err="1"/>
              <a:t>Nhận</a:t>
            </a:r>
            <a:r>
              <a:rPr lang="en-US" sz="2800" b="1" dirty="0"/>
              <a:t> </a:t>
            </a:r>
            <a:r>
              <a:rPr lang="en-US" sz="2800" b="1" dirty="0" err="1"/>
              <a:t>định</a:t>
            </a:r>
            <a:endParaRPr lang="en-US" sz="2800" b="1" dirty="0"/>
          </a:p>
        </p:txBody>
      </p:sp>
    </p:spTree>
    <p:extLst>
      <p:ext uri="{BB962C8B-B14F-4D97-AF65-F5344CB8AC3E}">
        <p14:creationId xmlns:p14="http://schemas.microsoft.com/office/powerpoint/2010/main" val="418084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1212" y="42862"/>
            <a:ext cx="8029575" cy="6772275"/>
          </a:xfrm>
          <a:prstGeom prst="rect">
            <a:avLst/>
          </a:prstGeom>
        </p:spPr>
      </p:pic>
    </p:spTree>
    <p:extLst>
      <p:ext uri="{BB962C8B-B14F-4D97-AF65-F5344CB8AC3E}">
        <p14:creationId xmlns:p14="http://schemas.microsoft.com/office/powerpoint/2010/main" val="3766249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a:bodyPr>
          <a:lstStyle/>
          <a:p>
            <a:pPr algn="just">
              <a:lnSpc>
                <a:spcPct val="150000"/>
              </a:lnSpc>
            </a:pPr>
            <a:r>
              <a:rPr lang="en-US" b="1" dirty="0" err="1">
                <a:effectLst/>
                <a:ea typeface="Times New Roman" panose="02020603050405020304" pitchFamily="18" charset="0"/>
                <a:cs typeface="Times New Roman" panose="02020603050405020304" pitchFamily="18" charset="0"/>
              </a:rPr>
              <a:t>Nhận</a:t>
            </a:r>
            <a:r>
              <a:rPr lang="en-US" b="1" dirty="0">
                <a:effectLst/>
                <a:ea typeface="Times New Roman" panose="02020603050405020304" pitchFamily="18" charset="0"/>
                <a:cs typeface="Times New Roman" panose="02020603050405020304" pitchFamily="18" charset="0"/>
              </a:rPr>
              <a:t> </a:t>
            </a:r>
            <a:r>
              <a:rPr lang="en-US" b="1" dirty="0" err="1">
                <a:effectLst/>
                <a:ea typeface="Times New Roman" panose="02020603050405020304" pitchFamily="18" charset="0"/>
                <a:cs typeface="Times New Roman" panose="02020603050405020304" pitchFamily="18" charset="0"/>
              </a:rPr>
              <a:t>định</a:t>
            </a:r>
            <a:endParaRPr lang="en-US" dirty="0">
              <a:effectLst/>
              <a:ea typeface="Times New Roman" panose="02020603050405020304" pitchFamily="18" charset="0"/>
              <a:cs typeface="Times New Roman" panose="02020603050405020304" pitchFamily="18" charset="0"/>
            </a:endParaRPr>
          </a:p>
          <a:p>
            <a:pPr marR="91440" algn="just">
              <a:lnSpc>
                <a:spcPct val="150000"/>
              </a:lnSpc>
            </a:pPr>
            <a:r>
              <a:rPr lang="it-IT" sz="2400" b="1" dirty="0">
                <a:effectLst/>
                <a:ea typeface="Times New Roman" panose="02020603050405020304" pitchFamily="18" charset="0"/>
                <a:cs typeface="Times New Roman" panose="02020603050405020304" pitchFamily="18" charset="0"/>
              </a:rPr>
              <a:t>- Hỏi bệnh:</a:t>
            </a:r>
            <a:endParaRPr lang="en-US" sz="2400" b="1" dirty="0">
              <a:effectLst/>
              <a:ea typeface="Times New Roman" panose="02020603050405020304" pitchFamily="18" charset="0"/>
              <a:cs typeface="Times New Roman" panose="02020603050405020304" pitchFamily="18" charset="0"/>
            </a:endParaRPr>
          </a:p>
          <a:p>
            <a:pPr marR="91440" algn="just">
              <a:lnSpc>
                <a:spcPct val="150000"/>
              </a:lnSpc>
            </a:pPr>
            <a:r>
              <a:rPr lang="vi-VN" sz="2400" b="1" dirty="0">
                <a:effectLst/>
                <a:ea typeface="Times New Roman" panose="02020603050405020304" pitchFamily="18" charset="0"/>
                <a:cs typeface="Times New Roman" panose="02020603050405020304" pitchFamily="18" charset="0"/>
              </a:rPr>
              <a:t>+ Xuất hiện từ khi nào</a:t>
            </a:r>
            <a:r>
              <a:rPr lang="en-US" sz="2400" b="1" dirty="0">
                <a:effectLst/>
                <a:ea typeface="Times New Roman" panose="02020603050405020304" pitchFamily="18" charset="0"/>
                <a:cs typeface="Times New Roman" panose="02020603050405020304" pitchFamily="18" charset="0"/>
              </a:rPr>
              <a:t>, h</a:t>
            </a:r>
            <a:r>
              <a:rPr lang="it-IT" sz="2400" b="1" dirty="0">
                <a:effectLst/>
                <a:ea typeface="Times New Roman" panose="02020603050405020304" pitchFamily="18" charset="0"/>
                <a:cs typeface="Times New Roman" panose="02020603050405020304" pitchFamily="18" charset="0"/>
              </a:rPr>
              <a:t>oàn cảnh xuất hiện đau.</a:t>
            </a:r>
            <a:endParaRPr lang="en-US" sz="2400"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sz="2400" dirty="0">
                <a:effectLst/>
                <a:ea typeface="Times New Roman" panose="02020603050405020304" pitchFamily="18" charset="0"/>
                <a:cs typeface="Times New Roman" panose="02020603050405020304" pitchFamily="18" charset="0"/>
              </a:rPr>
              <a:t>CĐTNÔĐ</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NB </a:t>
            </a:r>
            <a:r>
              <a:rPr lang="en-US" sz="2400" dirty="0" err="1">
                <a:effectLst/>
                <a:ea typeface="Times New Roman" panose="02020603050405020304" pitchFamily="18" charset="0"/>
                <a:cs typeface="Times New Roman" panose="02020603050405020304" pitchFamily="18" charset="0"/>
              </a:rPr>
              <a:t>gắng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sức</a:t>
            </a:r>
            <a:endParaRPr lang="en-US" sz="2400"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 </a:t>
            </a:r>
            <a:r>
              <a:rPr lang="vi-VN" sz="2400" dirty="0">
                <a:effectLst/>
                <a:ea typeface="Times New Roman" panose="02020603050405020304" pitchFamily="18" charset="0"/>
                <a:cs typeface="Times New Roman" panose="02020603050405020304" pitchFamily="18" charset="0"/>
              </a:rPr>
              <a:t>CĐTN</a:t>
            </a:r>
            <a:r>
              <a:rPr lang="en-US" sz="2400" dirty="0">
                <a:effectLst/>
                <a:ea typeface="Times New Roman" panose="02020603050405020304" pitchFamily="18" charset="0"/>
                <a:cs typeface="Times New Roman" panose="02020603050405020304" pitchFamily="18" charset="0"/>
              </a:rPr>
              <a:t>K</a:t>
            </a:r>
            <a:r>
              <a:rPr lang="vi-VN" sz="2400" dirty="0">
                <a:effectLst/>
                <a:ea typeface="Times New Roman" panose="02020603050405020304" pitchFamily="18" charset="0"/>
                <a:cs typeface="Times New Roman" panose="02020603050405020304" pitchFamily="18" charset="0"/>
              </a:rPr>
              <a:t>ÔĐ</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ngay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cả</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NB </a:t>
            </a:r>
            <a:r>
              <a:rPr lang="en-US" sz="2400" dirty="0" err="1">
                <a:effectLst/>
                <a:ea typeface="Times New Roman" panose="02020603050405020304" pitchFamily="18" charset="0"/>
                <a:cs typeface="Times New Roman" panose="02020603050405020304" pitchFamily="18" charset="0"/>
              </a:rPr>
              <a:t>nghỉ</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ngơi</a:t>
            </a:r>
            <a:endParaRPr lang="en-US" sz="2400" dirty="0">
              <a:effectLst/>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US" sz="2400" dirty="0" err="1">
                <a:effectLst/>
                <a:ea typeface="Times New Roman" panose="02020603050405020304" pitchFamily="18" charset="0"/>
                <a:cs typeface="Times New Roman" panose="02020603050405020304" pitchFamily="18" charset="0"/>
              </a:rPr>
              <a:t>Viêm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màng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ngoài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tim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thường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đột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ngột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tăng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hít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sâu</a:t>
            </a:r>
            <a:r>
              <a:rPr lang="en-US" sz="2400" dirty="0">
                <a:effectLst/>
                <a:ea typeface="Times New Roman" panose="02020603050405020304" pitchFamily="18" charset="0"/>
                <a:cs typeface="Times New Roman" panose="02020603050405020304" pitchFamily="18" charset="0"/>
              </a:rPr>
              <a:t>, ho, </a:t>
            </a:r>
            <a:r>
              <a:rPr lang="en-US" sz="2400" dirty="0" err="1">
                <a:effectLst/>
                <a:ea typeface="Times New Roman" panose="02020603050405020304" pitchFamily="18" charset="0"/>
                <a:cs typeface="Times New Roman" panose="02020603050405020304" pitchFamily="18" charset="0"/>
              </a:rPr>
              <a:t>xoay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người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nông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ngồi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dậy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gập</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người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ra</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trước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dùng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kháng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viêm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không</a:t>
            </a:r>
            <a:r>
              <a:rPr lang="en-US" sz="2400" dirty="0">
                <a:effectLst/>
                <a:ea typeface="Times New Roman" panose="02020603050405020304" pitchFamily="18" charset="0"/>
                <a:cs typeface="Times New Roman" panose="02020603050405020304" pitchFamily="18" charset="0"/>
              </a:rPr>
              <a:t> steroid.</a:t>
            </a:r>
          </a:p>
          <a:p>
            <a:endParaRPr lang="en-US" sz="3600" dirty="0"/>
          </a:p>
        </p:txBody>
      </p:sp>
    </p:spTree>
    <p:extLst>
      <p:ext uri="{BB962C8B-B14F-4D97-AF65-F5344CB8AC3E}">
        <p14:creationId xmlns:p14="http://schemas.microsoft.com/office/powerpoint/2010/main" val="1519397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a:bodyPr>
          <a:lstStyle/>
          <a:p>
            <a:pPr marR="91440" algn="just">
              <a:lnSpc>
                <a:spcPct val="150000"/>
              </a:lnSpc>
            </a:pPr>
            <a:r>
              <a:rPr lang="it-IT" b="1" dirty="0">
                <a:effectLst/>
                <a:ea typeface="Times New Roman" panose="02020603050405020304" pitchFamily="18" charset="0"/>
                <a:cs typeface="Times New Roman" panose="02020603050405020304" pitchFamily="18" charset="0"/>
              </a:rPr>
              <a:t>+ Vị trí đau: </a:t>
            </a:r>
            <a:endParaRPr lang="en-US"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CĐTNÔĐ</a:t>
            </a:r>
            <a:r>
              <a:rPr lang="en-US" dirty="0">
                <a:ea typeface="Times New Roman" panose="02020603050405020304" pitchFamily="18" charset="0"/>
                <a:cs typeface="Times New Roman" panose="02020603050405020304" pitchFamily="18" charset="0"/>
              </a:rPr>
              <a:t>:</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Viêm màng ngoài tim: thường đau vùng giữa ngực lan lên cổ. </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Phình tách thành động mạch chủ: điển hình là đau ngực và/ hoặc đau lưng dữ dội. </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Thuyên tắc mạch phổi: đau vùng trước ngực, thường kèm theo các triệu chứng khó thở đột</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ngột</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nhịp</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thở</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nhanh</a:t>
            </a:r>
            <a:r>
              <a:rPr lang="en-US" dirty="0">
                <a:effectLst/>
                <a:ea typeface="Times New Roman" panose="02020603050405020304" pitchFamily="18" charset="0"/>
                <a:cs typeface="Times New Roman" panose="02020603050405020304" pitchFamily="18" charset="0"/>
              </a:rPr>
              <a:t>, ho </a:t>
            </a:r>
            <a:r>
              <a:rPr lang="en-US" dirty="0" err="1">
                <a:effectLst/>
                <a:ea typeface="Times New Roman" panose="02020603050405020304" pitchFamily="18" charset="0"/>
                <a:cs typeface="Times New Roman" panose="02020603050405020304" pitchFamily="18" charset="0"/>
              </a:rPr>
              <a:t>ra</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máu</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nhịp</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tim</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nhanh</a:t>
            </a:r>
            <a:r>
              <a:rPr lang="en-US" dirty="0">
                <a:effectLs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4692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a:bodyPr>
          <a:lstStyle/>
          <a:p>
            <a:pPr marR="91440" algn="just">
              <a:lnSpc>
                <a:spcPct val="150000"/>
              </a:lnSpc>
            </a:pPr>
            <a:r>
              <a:rPr lang="it-IT" b="1" dirty="0">
                <a:effectLst/>
                <a:ea typeface="Times New Roman" panose="02020603050405020304" pitchFamily="18" charset="0"/>
                <a:cs typeface="Times New Roman" panose="02020603050405020304" pitchFamily="18" charset="0"/>
              </a:rPr>
              <a:t>+ </a:t>
            </a:r>
            <a:r>
              <a:rPr lang="vi-VN" b="1" dirty="0">
                <a:effectLst/>
                <a:ea typeface="Times New Roman" panose="02020603050405020304" pitchFamily="18" charset="0"/>
                <a:cs typeface="Times New Roman" panose="02020603050405020304" pitchFamily="18" charset="0"/>
              </a:rPr>
              <a:t>Tính chất, m</a:t>
            </a:r>
            <a:r>
              <a:rPr lang="it-IT" b="1" dirty="0">
                <a:effectLst/>
                <a:ea typeface="Times New Roman" panose="02020603050405020304" pitchFamily="18" charset="0"/>
                <a:cs typeface="Times New Roman" panose="02020603050405020304" pitchFamily="18" charset="0"/>
              </a:rPr>
              <a:t>ức độ đau.</a:t>
            </a:r>
            <a:endParaRPr lang="en-US"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CĐTNÔĐ</a:t>
            </a:r>
            <a:endParaRPr lang="en-US" dirty="0">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Viêm màng ngoài tim: Đau liên tục và cảm giác rát. Đau thường xuất hiện đột ngột. </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Phình tách thành động mạch chủ: Cảm giác đau chói, dữ dội như dao</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đâm</a:t>
            </a:r>
            <a:r>
              <a:rPr lang="en-US" dirty="0">
                <a:effectLst/>
                <a:ea typeface="Times New Roman" panose="02020603050405020304" pitchFamily="18" charset="0"/>
                <a:cs typeface="Times New Roman" panose="02020603050405020304" pitchFamily="18" charset="0"/>
              </a:rPr>
              <a:t>.</a:t>
            </a:r>
          </a:p>
          <a:p>
            <a:endParaRPr lang="en-US" sz="4000" dirty="0"/>
          </a:p>
        </p:txBody>
      </p:sp>
    </p:spTree>
    <p:extLst>
      <p:ext uri="{BB962C8B-B14F-4D97-AF65-F5344CB8AC3E}">
        <p14:creationId xmlns:p14="http://schemas.microsoft.com/office/powerpoint/2010/main" val="634448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a:bodyPr>
          <a:lstStyle/>
          <a:p>
            <a:pPr marR="91440" algn="just">
              <a:lnSpc>
                <a:spcPct val="150000"/>
              </a:lnSpc>
            </a:pPr>
            <a:r>
              <a:rPr lang="it-IT" b="1" dirty="0">
                <a:effectLst/>
                <a:ea typeface="Times New Roman" panose="02020603050405020304" pitchFamily="18" charset="0"/>
                <a:cs typeface="Times New Roman" panose="02020603050405020304" pitchFamily="18" charset="0"/>
              </a:rPr>
              <a:t>+ </a:t>
            </a:r>
            <a:r>
              <a:rPr lang="vi-VN" b="1" dirty="0">
                <a:effectLst/>
                <a:ea typeface="Times New Roman" panose="02020603050405020304" pitchFamily="18" charset="0"/>
                <a:cs typeface="Times New Roman" panose="02020603050405020304" pitchFamily="18" charset="0"/>
              </a:rPr>
              <a:t>Thời gian kéo dài</a:t>
            </a:r>
            <a:endParaRPr lang="en-US"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CĐTNÔĐ  thời gian thường kéo dài từ 5-15 phút. </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CĐTNKÔĐ thời gian thường kéo dài &gt;15 phút.</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Viêm màng ngoài tim: Đau liên tục và cảm giác rát. </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396635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a:bodyPr>
          <a:lstStyle/>
          <a:p>
            <a:pPr marR="91440" algn="just">
              <a:lnSpc>
                <a:spcPct val="150000"/>
              </a:lnSpc>
            </a:pPr>
            <a:r>
              <a:rPr lang="it-IT" b="1" dirty="0">
                <a:effectLst/>
                <a:ea typeface="Times New Roman" panose="02020603050405020304" pitchFamily="18" charset="0"/>
                <a:cs typeface="Times New Roman" panose="02020603050405020304" pitchFamily="18" charset="0"/>
              </a:rPr>
              <a:t>+ </a:t>
            </a:r>
            <a:r>
              <a:rPr lang="vi-VN" b="1" dirty="0">
                <a:effectLst/>
                <a:ea typeface="Times New Roman" panose="02020603050405020304" pitchFamily="18" charset="0"/>
                <a:cs typeface="Times New Roman" panose="02020603050405020304" pitchFamily="18" charset="0"/>
              </a:rPr>
              <a:t>Diễn biến đau</a:t>
            </a:r>
            <a:endParaRPr lang="en-US"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CĐTNÔĐ</a:t>
            </a:r>
            <a:r>
              <a:rPr lang="en-US" dirty="0">
                <a:ea typeface="Times New Roman" panose="02020603050405020304" pitchFamily="18" charset="0"/>
                <a:cs typeface="Times New Roman" panose="02020603050405020304" pitchFamily="18" charset="0"/>
              </a:rPr>
              <a:t>:</a:t>
            </a:r>
            <a:r>
              <a:rPr lang="vi-VN" dirty="0">
                <a:effectLst/>
                <a:ea typeface="Times New Roman" panose="02020603050405020304" pitchFamily="18" charset="0"/>
                <a:cs typeface="Times New Roman" panose="02020603050405020304" pitchFamily="18" charset="0"/>
              </a:rPr>
              <a:t> đau có thể khu trú nhưng thường lan lên vai, xuống cánh tay, cẳng tay, tới ô mô út và ngón út trái; có trường hợp lan lên cổ và hàm trái.</a:t>
            </a:r>
            <a:endParaRPr lang="en-US"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vi-VN" dirty="0">
                <a:effectLst/>
                <a:ea typeface="Times New Roman" panose="02020603050405020304" pitchFamily="18" charset="0"/>
                <a:cs typeface="Times New Roman" panose="02020603050405020304" pitchFamily="18" charset="0"/>
              </a:rPr>
              <a:t>Viêm màng ngoài tim: đau thường xuất hiện đột ngột. Đau tăng khi hít sâu, ho, xoay người. Đau giảm khi thở nông, ngồi dậy gập người ra trước, dùng thuốc kháng viêm không steroid.</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791084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4E7C2-A3FC-4597-99EB-E0EE1D4D125B}"/>
              </a:ext>
            </a:extLst>
          </p:cNvPr>
          <p:cNvSpPr>
            <a:spLocks noGrp="1"/>
          </p:cNvSpPr>
          <p:nvPr>
            <p:ph idx="1"/>
          </p:nvPr>
        </p:nvSpPr>
        <p:spPr>
          <a:xfrm>
            <a:off x="588125" y="376844"/>
            <a:ext cx="11015749" cy="5905414"/>
          </a:xfrm>
        </p:spPr>
        <p:txBody>
          <a:bodyPr>
            <a:normAutofit fontScale="92500"/>
          </a:bodyPr>
          <a:lstStyle/>
          <a:p>
            <a:pPr marR="91440" algn="just">
              <a:lnSpc>
                <a:spcPct val="150000"/>
              </a:lnSpc>
            </a:pPr>
            <a:r>
              <a:rPr lang="vi-VN" sz="2600" b="1" dirty="0">
                <a:effectLst/>
                <a:ea typeface="Times New Roman" panose="02020603050405020304" pitchFamily="18" charset="0"/>
                <a:cs typeface="Times New Roman" panose="02020603050405020304" pitchFamily="18" charset="0"/>
              </a:rPr>
              <a:t>+ Các yếu tố làm đau tăng lên hay giảm đi</a:t>
            </a:r>
            <a:endParaRPr lang="en-US" sz="2600" b="1" dirty="0">
              <a:effectLst/>
              <a:ea typeface="Times New Roman" panose="02020603050405020304" pitchFamily="18" charset="0"/>
              <a:cs typeface="Times New Roman" panose="02020603050405020304" pitchFamily="18" charset="0"/>
            </a:endParaRPr>
          </a:p>
          <a:p>
            <a:pPr marL="342900" marR="91440" lvl="0" indent="-342900" algn="just">
              <a:lnSpc>
                <a:spcPct val="150000"/>
              </a:lnSpc>
              <a:spcAft>
                <a:spcPts val="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CĐTNÔĐ: </a:t>
            </a:r>
            <a:r>
              <a:rPr lang="en-US" sz="2400" dirty="0" err="1">
                <a:effectLst/>
                <a:ea typeface="Times New Roman" panose="02020603050405020304" pitchFamily="18" charset="0"/>
                <a:cs typeface="Times New Roman" panose="02020603050405020304" pitchFamily="18" charset="0"/>
              </a:rPr>
              <a:t>sau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gắng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sức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ăn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quá</a:t>
            </a:r>
            <a:r>
              <a:rPr lang="en-US" sz="2400" dirty="0">
                <a:effectLst/>
                <a:ea typeface="Times New Roman" panose="02020603050405020304" pitchFamily="18" charset="0"/>
                <a:cs typeface="Times New Roman" panose="02020603050405020304" pitchFamily="18" charset="0"/>
              </a:rPr>
              <a:t> no, </a:t>
            </a:r>
            <a:r>
              <a:rPr lang="en-US" sz="2400" dirty="0" err="1">
                <a:effectLst/>
                <a:ea typeface="Times New Roman" panose="02020603050405020304" pitchFamily="18" charset="0"/>
                <a:cs typeface="Times New Roman" panose="02020603050405020304" pitchFamily="18" charset="0"/>
              </a:rPr>
              <a:t>sau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bị</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lạnh</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xúc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cảm</a:t>
            </a:r>
            <a:r>
              <a:rPr lang="en-US" sz="2400" dirty="0">
                <a:effectLst/>
                <a:ea typeface="Times New Roman" panose="02020603050405020304" pitchFamily="18" charset="0"/>
                <a:cs typeface="Times New Roman" panose="02020603050405020304" pitchFamily="18" charset="0"/>
              </a:rPr>
              <a:t>. Yếu </a:t>
            </a:r>
            <a:r>
              <a:rPr lang="en-US" sz="2400" dirty="0" err="1">
                <a:effectLst/>
                <a:ea typeface="Times New Roman" panose="02020603050405020304" pitchFamily="18" charset="0"/>
                <a:cs typeface="Times New Roman" panose="02020603050405020304" pitchFamily="18" charset="0"/>
              </a:rPr>
              <a:t>tố</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làm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nghỉ</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ngơi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dùng</a:t>
            </a:r>
            <a:r>
              <a:rPr lang="en-US" sz="2400" dirty="0">
                <a:effectLst/>
                <a:ea typeface="Times New Roman" panose="02020603050405020304" pitchFamily="18" charset="0"/>
                <a:cs typeface="Times New Roman" panose="02020603050405020304" pitchFamily="18" charset="0"/>
              </a:rPr>
              <a:t> nitroglycerin,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oxy.</a:t>
            </a:r>
          </a:p>
          <a:p>
            <a:pPr marL="342900" marR="91440" lvl="0" indent="-342900" algn="just">
              <a:lnSpc>
                <a:spcPct val="150000"/>
              </a:lnSpc>
              <a:spcAft>
                <a:spcPts val="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CĐTNKÔĐ: </a:t>
            </a: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thể</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cả</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nghỉ</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ngơi</a:t>
            </a:r>
            <a:r>
              <a:rPr lang="en-US" sz="2400" dirty="0">
                <a:effectLst/>
                <a:ea typeface="Times New Roman" panose="02020603050405020304" pitchFamily="18" charset="0"/>
                <a:cs typeface="Times New Roman" panose="02020603050405020304" pitchFamily="18" charset="0"/>
              </a:rPr>
              <a:t>. Yếu </a:t>
            </a:r>
            <a:r>
              <a:rPr lang="en-US" sz="2400" dirty="0" err="1">
                <a:effectLst/>
                <a:ea typeface="Times New Roman" panose="02020603050405020304" pitchFamily="18" charset="0"/>
                <a:cs typeface="Times New Roman" panose="02020603050405020304" pitchFamily="18" charset="0"/>
              </a:rPr>
              <a:t>tố</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làm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bất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động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tại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chỗ</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oxy, </a:t>
            </a:r>
            <a:r>
              <a:rPr lang="en-US" sz="2400" dirty="0" err="1">
                <a:effectLst/>
                <a:ea typeface="Times New Roman" panose="02020603050405020304" pitchFamily="18" charset="0"/>
                <a:cs typeface="Times New Roman" panose="02020603050405020304" pitchFamily="18" charset="0"/>
              </a:rPr>
              <a:t>dùng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morphin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tiêu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huyết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khối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nong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động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mạch</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vành</a:t>
            </a:r>
            <a:r>
              <a:rPr lang="en-US" sz="2400" dirty="0">
                <a:effectLst/>
                <a:ea typeface="Times New Roman" panose="02020603050405020304" pitchFamily="18" charset="0"/>
                <a:cs typeface="Times New Roman" panose="02020603050405020304" pitchFamily="18" charset="0"/>
              </a:rPr>
              <a:t>.</a:t>
            </a:r>
          </a:p>
          <a:p>
            <a:pPr marL="342900" marR="91440" lvl="0" indent="-342900" algn="just">
              <a:lnSpc>
                <a:spcPct val="150000"/>
              </a:lnSpc>
              <a:spcAft>
                <a:spcPts val="0"/>
              </a:spcAft>
              <a:buFont typeface="Symbol" panose="05050102010706020507" pitchFamily="18" charset="2"/>
              <a:buChar char=""/>
            </a:pPr>
            <a:r>
              <a:rPr lang="en-US" sz="2400" dirty="0" err="1">
                <a:effectLst/>
                <a:ea typeface="Times New Roman" panose="02020603050405020304" pitchFamily="18" charset="0"/>
                <a:cs typeface="Times New Roman" panose="02020603050405020304" pitchFamily="18" charset="0"/>
              </a:rPr>
              <a:t>Viêm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màng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ngoài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tim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thường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đột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ngột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tăng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hít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sâu</a:t>
            </a:r>
            <a:r>
              <a:rPr lang="en-US" sz="2400" dirty="0">
                <a:effectLst/>
                <a:ea typeface="Times New Roman" panose="02020603050405020304" pitchFamily="18" charset="0"/>
                <a:cs typeface="Times New Roman" panose="02020603050405020304" pitchFamily="18" charset="0"/>
              </a:rPr>
              <a:t>, ho, </a:t>
            </a:r>
            <a:r>
              <a:rPr lang="en-US" sz="2400" dirty="0" err="1">
                <a:effectLst/>
                <a:ea typeface="Times New Roman" panose="02020603050405020304" pitchFamily="18" charset="0"/>
                <a:cs typeface="Times New Roman" panose="02020603050405020304" pitchFamily="18" charset="0"/>
              </a:rPr>
              <a:t>xoay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người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nông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ngồi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dậy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gập</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người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ra</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trước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dùng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kháng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viêm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không</a:t>
            </a:r>
            <a:r>
              <a:rPr lang="en-US" sz="2400" dirty="0">
                <a:effectLst/>
                <a:ea typeface="Times New Roman" panose="02020603050405020304" pitchFamily="18" charset="0"/>
                <a:cs typeface="Times New Roman" panose="02020603050405020304" pitchFamily="18" charset="0"/>
              </a:rPr>
              <a:t> steroid.</a:t>
            </a:r>
          </a:p>
          <a:p>
            <a:pPr marL="342900" marR="91440" lvl="0" indent="-342900" algn="just">
              <a:lnSpc>
                <a:spcPct val="150000"/>
              </a:lnSpc>
              <a:spcAft>
                <a:spcPts val="0"/>
              </a:spcAft>
              <a:buFont typeface="Symbol" panose="05050102010706020507" pitchFamily="18" charset="2"/>
              <a:buChar char=""/>
            </a:pPr>
            <a:r>
              <a:rPr lang="en-US" sz="2400" dirty="0" err="1">
                <a:effectLst/>
                <a:ea typeface="Times New Roman" panose="02020603050405020304" pitchFamily="18" charset="0"/>
                <a:cs typeface="Times New Roman" panose="02020603050405020304" pitchFamily="18" charset="0"/>
              </a:rPr>
              <a:t>Thuyên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tắc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mạch</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phổi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đau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tăng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ho, </a:t>
            </a:r>
            <a:r>
              <a:rPr lang="en-US" sz="2400" dirty="0" err="1">
                <a:effectLst/>
                <a:ea typeface="Times New Roman" panose="02020603050405020304" pitchFamily="18" charset="0"/>
                <a:cs typeface="Times New Roman" panose="02020603050405020304" pitchFamily="18" charset="0"/>
              </a:rPr>
              <a:t>hít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sâu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ra</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hết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và</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nín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a:t>
            </a:r>
          </a:p>
          <a:p>
            <a:endParaRPr lang="en-US" sz="3600" dirty="0"/>
          </a:p>
        </p:txBody>
      </p:sp>
    </p:spTree>
    <p:extLst>
      <p:ext uri="{BB962C8B-B14F-4D97-AF65-F5344CB8AC3E}">
        <p14:creationId xmlns:p14="http://schemas.microsoft.com/office/powerpoint/2010/main" val="3195568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2DB454-5F64-4089-B2F6-57F8B31121DE}"/>
              </a:ext>
            </a:extLst>
          </p:cNvPr>
          <p:cNvSpPr>
            <a:spLocks noGrp="1"/>
          </p:cNvSpPr>
          <p:nvPr>
            <p:ph idx="1"/>
          </p:nvPr>
        </p:nvSpPr>
        <p:spPr>
          <a:xfrm>
            <a:off x="831850" y="679450"/>
            <a:ext cx="10521950" cy="5497513"/>
          </a:xfrm>
        </p:spPr>
        <p:txBody>
          <a:bodyPr>
            <a:normAutofit/>
          </a:bodyPr>
          <a:lstStyle/>
          <a:p>
            <a:r>
              <a:rPr lang="it-IT" b="1" dirty="0">
                <a:effectLst/>
                <a:ea typeface="Times New Roman" panose="02020603050405020304" pitchFamily="18" charset="0"/>
                <a:cs typeface="Times New Roman" panose="02020603050405020304" pitchFamily="18" charset="0"/>
              </a:rPr>
              <a:t>- Thăm khám tim mạch: đếm mạch, đo huyết áp</a:t>
            </a:r>
            <a:endParaRPr lang="en-US" b="1" dirty="0">
              <a:effectLst/>
              <a:ea typeface="Times New Roman" panose="02020603050405020304" pitchFamily="18" charset="0"/>
              <a:cs typeface="Times New Roman" panose="02020603050405020304" pitchFamily="18" charset="0"/>
            </a:endParaRPr>
          </a:p>
        </p:txBody>
      </p:sp>
      <p:pic>
        <p:nvPicPr>
          <p:cNvPr id="1026" name="Picture 2" descr="Tự bắt mạch để kiểm tra sức khỏe cực đơn giản">
            <a:extLst>
              <a:ext uri="{FF2B5EF4-FFF2-40B4-BE49-F238E27FC236}">
                <a16:creationId xmlns:a16="http://schemas.microsoft.com/office/drawing/2014/main" id="{6E4A781A-3FAA-4870-BAB7-CE57C6DE5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4" y="2155824"/>
            <a:ext cx="4079875"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đo huyết áp ở tư thế đúng | Vinmec">
            <a:extLst>
              <a:ext uri="{FF2B5EF4-FFF2-40B4-BE49-F238E27FC236}">
                <a16:creationId xmlns:a16="http://schemas.microsoft.com/office/drawing/2014/main" id="{25507F83-BCDA-4615-B86D-B9752510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389" y="2155824"/>
            <a:ext cx="3946902"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8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5531" y="280917"/>
            <a:ext cx="8739454" cy="6296166"/>
          </a:xfrm>
          <a:prstGeom prst="rect">
            <a:avLst/>
          </a:prstGeom>
        </p:spPr>
      </p:pic>
    </p:spTree>
    <p:extLst>
      <p:ext uri="{BB962C8B-B14F-4D97-AF65-F5344CB8AC3E}">
        <p14:creationId xmlns:p14="http://schemas.microsoft.com/office/powerpoint/2010/main" val="3752739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ECED3-8B80-46F4-87E1-03735B25A359}"/>
              </a:ext>
            </a:extLst>
          </p:cNvPr>
          <p:cNvSpPr>
            <a:spLocks noGrp="1"/>
          </p:cNvSpPr>
          <p:nvPr>
            <p:ph idx="1"/>
          </p:nvPr>
        </p:nvSpPr>
        <p:spPr>
          <a:xfrm>
            <a:off x="381000" y="260350"/>
            <a:ext cx="11518900" cy="5994400"/>
          </a:xfrm>
        </p:spPr>
        <p:txBody>
          <a:bodyPr>
            <a:normAutofit/>
          </a:bodyPr>
          <a:lstStyle/>
          <a:p>
            <a:pPr marR="91440" algn="just">
              <a:lnSpc>
                <a:spcPct val="150000"/>
              </a:lnSpc>
            </a:pPr>
            <a:r>
              <a:rPr lang="it-IT" b="1" i="1" dirty="0">
                <a:effectLst/>
                <a:ea typeface="Times New Roman" panose="02020603050405020304" pitchFamily="18" charset="0"/>
                <a:cs typeface="Times New Roman" panose="02020603050405020304" pitchFamily="18" charset="0"/>
              </a:rPr>
              <a:t>Can thiệp điều dưỡng </a:t>
            </a:r>
            <a:r>
              <a:rPr lang="vi-VN" b="1" i="1" dirty="0">
                <a:effectLst/>
                <a:ea typeface="Times New Roman" panose="02020603050405020304" pitchFamily="18" charset="0"/>
                <a:cs typeface="Times New Roman" panose="02020603050405020304" pitchFamily="18" charset="0"/>
              </a:rPr>
              <a:t>k</a:t>
            </a:r>
            <a:r>
              <a:rPr lang="it-IT" b="1" i="1" dirty="0">
                <a:effectLst/>
                <a:ea typeface="Times New Roman" panose="02020603050405020304" pitchFamily="18" charset="0"/>
                <a:cs typeface="Times New Roman" panose="02020603050405020304" pitchFamily="18" charset="0"/>
              </a:rPr>
              <a:t>iểm soát tình trạng đau ngực </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Động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viên</a:t>
            </a:r>
            <a:r>
              <a:rPr lang="en-US" dirty="0">
                <a:effectLst/>
                <a:ea typeface="Times New Roman" panose="02020603050405020304" pitchFamily="18" charset="0"/>
                <a:cs typeface="Times New Roman" panose="02020603050405020304" pitchFamily="18" charset="0"/>
              </a:rPr>
              <a:t> NB, </a:t>
            </a:r>
            <a:r>
              <a:rPr lang="en-US" dirty="0" err="1">
                <a:effectLst/>
                <a:ea typeface="Times New Roman" panose="02020603050405020304" pitchFamily="18" charset="0"/>
                <a:cs typeface="Times New Roman" panose="02020603050405020304" pitchFamily="18" charset="0"/>
              </a:rPr>
              <a:t>làm</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giảm</a:t>
            </a:r>
            <a:r>
              <a:rPr lang="en-US" dirty="0">
                <a:effectLst/>
                <a:ea typeface="Times New Roman" panose="02020603050405020304" pitchFamily="18" charset="0"/>
                <a:cs typeface="Times New Roman" panose="02020603050405020304" pitchFamily="18" charset="0"/>
              </a:rPr>
              <a:t> lo </a:t>
            </a:r>
            <a:r>
              <a:rPr lang="en-US" dirty="0" err="1">
                <a:effectLst/>
                <a:ea typeface="Times New Roman" panose="02020603050405020304" pitchFamily="18" charset="0"/>
                <a:cs typeface="Times New Roman" panose="02020603050405020304" pitchFamily="18" charset="0"/>
              </a:rPr>
              <a:t>lắng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sợ</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hãi</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cho</a:t>
            </a:r>
            <a:r>
              <a:rPr lang="en-US" dirty="0">
                <a:effectLst/>
                <a:ea typeface="Times New Roman" panose="02020603050405020304" pitchFamily="18" charset="0"/>
                <a:cs typeface="Times New Roman" panose="02020603050405020304" pitchFamily="18" charset="0"/>
              </a:rPr>
              <a:t> NB.</a:t>
            </a:r>
          </a:p>
          <a:p>
            <a:pPr algn="just">
              <a:lnSpc>
                <a:spcPct val="150000"/>
              </a:lnSpc>
            </a:pP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Để</a:t>
            </a:r>
            <a:r>
              <a:rPr lang="en-US" dirty="0">
                <a:effectLst/>
                <a:ea typeface="Times New Roman" panose="02020603050405020304" pitchFamily="18" charset="0"/>
                <a:cs typeface="Times New Roman" panose="02020603050405020304" pitchFamily="18" charset="0"/>
              </a:rPr>
              <a:t> NB </a:t>
            </a:r>
            <a:r>
              <a:rPr lang="en-US" dirty="0" err="1">
                <a:effectLst/>
                <a:ea typeface="Times New Roman" panose="02020603050405020304" pitchFamily="18" charset="0"/>
                <a:cs typeface="Times New Roman" panose="02020603050405020304" pitchFamily="18" charset="0"/>
              </a:rPr>
              <a:t>nghỉ</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ngơi</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tuyệt</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đối</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tại</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giường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nếu</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đang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có</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cơn</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đau</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ngực</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en-US" dirty="0">
                <a:effectLst/>
                <a:ea typeface="Times New Roman" panose="02020603050405020304" pitchFamily="18" charset="0"/>
                <a:cs typeface="Times New Roman" panose="02020603050405020304" pitchFamily="18" charset="0"/>
              </a:rPr>
              <a:t>- THYL </a:t>
            </a:r>
            <a:r>
              <a:rPr lang="en-US" dirty="0" err="1">
                <a:effectLst/>
                <a:ea typeface="Times New Roman" panose="02020603050405020304" pitchFamily="18" charset="0"/>
                <a:cs typeface="Times New Roman" panose="02020603050405020304" pitchFamily="18" charset="0"/>
              </a:rPr>
              <a:t>cho</a:t>
            </a:r>
            <a:r>
              <a:rPr lang="en-US" dirty="0">
                <a:effectLst/>
                <a:ea typeface="Times New Roman" panose="02020603050405020304" pitchFamily="18" charset="0"/>
                <a:cs typeface="Times New Roman" panose="02020603050405020304" pitchFamily="18" charset="0"/>
              </a:rPr>
              <a:t> NB </a:t>
            </a:r>
            <a:r>
              <a:rPr lang="en-US" dirty="0" err="1">
                <a:effectLst/>
                <a:ea typeface="Times New Roman" panose="02020603050405020304" pitchFamily="18" charset="0"/>
                <a:cs typeface="Times New Roman" panose="02020603050405020304" pitchFamily="18" charset="0"/>
              </a:rPr>
              <a:t>thở</a:t>
            </a:r>
            <a:r>
              <a:rPr lang="en-US" dirty="0">
                <a:effectLst/>
                <a:ea typeface="Times New Roman" panose="02020603050405020304" pitchFamily="18" charset="0"/>
                <a:cs typeface="Times New Roman" panose="02020603050405020304" pitchFamily="18" charset="0"/>
              </a:rPr>
              <a:t> oxy.</a:t>
            </a:r>
          </a:p>
          <a:p>
            <a:pPr algn="just">
              <a:lnSpc>
                <a:spcPct val="150000"/>
              </a:lnSpc>
            </a:pP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Thực</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hiện</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các</a:t>
            </a:r>
            <a:r>
              <a:rPr lang="en-US" dirty="0">
                <a:effectLst/>
                <a:ea typeface="Times New Roman" panose="02020603050405020304" pitchFamily="18" charset="0"/>
                <a:cs typeface="Times New Roman" panose="02020603050405020304" pitchFamily="18" charset="0"/>
              </a:rPr>
              <a:t> y </a:t>
            </a:r>
            <a:r>
              <a:rPr lang="en-US" dirty="0" err="1">
                <a:effectLst/>
                <a:ea typeface="Times New Roman" panose="02020603050405020304" pitchFamily="18" charset="0"/>
                <a:cs typeface="Times New Roman" panose="02020603050405020304" pitchFamily="18" charset="0"/>
              </a:rPr>
              <a:t>lệnh</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thuốc</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tùy</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theo</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nguyên</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nhân</a:t>
            </a:r>
            <a:r>
              <a:rPr lang="en-US" dirty="0">
                <a:effectLst/>
                <a:ea typeface="Times New Roman" panose="02020603050405020304" pitchFamily="18" charset="0"/>
                <a:cs typeface="Times New Roman" panose="02020603050405020304" pitchFamily="18" charset="0"/>
              </a:rPr>
              <a:t>:</a:t>
            </a:r>
          </a:p>
          <a:p>
            <a:pPr algn="just">
              <a:lnSpc>
                <a:spcPct val="150000"/>
              </a:lnSpc>
            </a:pPr>
            <a:r>
              <a:rPr lang="en-US" dirty="0">
                <a:effectLst/>
                <a:ea typeface="Times New Roman" panose="02020603050405020304" pitchFamily="18" charset="0"/>
                <a:cs typeface="Times New Roman" panose="02020603050405020304" pitchFamily="18" charset="0"/>
              </a:rPr>
              <a:t>- Theo </a:t>
            </a:r>
            <a:r>
              <a:rPr lang="en-US" dirty="0" err="1">
                <a:effectLst/>
                <a:ea typeface="Times New Roman" panose="02020603050405020304" pitchFamily="18" charset="0"/>
                <a:cs typeface="Times New Roman" panose="02020603050405020304" pitchFamily="18" charset="0"/>
              </a:rPr>
              <a:t>dõi</a:t>
            </a:r>
            <a:r>
              <a:rPr lang="en-US" dirty="0">
                <a:effectLst/>
                <a:ea typeface="Times New Roman" panose="02020603050405020304" pitchFamily="18" charset="0"/>
                <a:cs typeface="Times New Roman" panose="02020603050405020304" pitchFamily="18" charset="0"/>
              </a:rPr>
              <a:t> DHST, </a:t>
            </a:r>
            <a:r>
              <a:rPr lang="en-US" dirty="0" err="1">
                <a:effectLst/>
                <a:ea typeface="Times New Roman" panose="02020603050405020304" pitchFamily="18" charset="0"/>
                <a:cs typeface="Times New Roman" panose="02020603050405020304" pitchFamily="18" charset="0"/>
              </a:rPr>
              <a:t>tình</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trạng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đau</a:t>
            </a:r>
            <a:r>
              <a:rPr lang="en-US" dirty="0">
                <a:effectLst/>
                <a:ea typeface="Times New Roman" panose="02020603050405020304" pitchFamily="18" charset="0"/>
                <a:cs typeface="Times New Roman" panose="02020603050405020304" pitchFamily="18" charset="0"/>
              </a:rPr>
              <a:t>, SpO2 </a:t>
            </a:r>
            <a:r>
              <a:rPr lang="en-US" dirty="0" err="1">
                <a:effectLst/>
                <a:ea typeface="Times New Roman" panose="02020603050405020304" pitchFamily="18" charset="0"/>
                <a:cs typeface="Times New Roman" panose="02020603050405020304" pitchFamily="18" charset="0"/>
              </a:rPr>
              <a:t>và</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các</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triệu</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chứng</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khác</a:t>
            </a:r>
            <a:r>
              <a:rPr lang="en-US" dirty="0">
                <a:effectLst/>
                <a:ea typeface="Times New Roman" panose="02020603050405020304" pitchFamily="18" charset="0"/>
                <a:cs typeface="Times New Roman" panose="02020603050405020304" pitchFamily="18" charset="0"/>
              </a:rPr>
              <a:t>.</a:t>
            </a:r>
          </a:p>
          <a:p>
            <a:pPr algn="just">
              <a:lnSpc>
                <a:spcPct val="150000"/>
              </a:lnSpc>
            </a:pP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Tư</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vấn</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giáo</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dục</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sức</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khỏe</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cho</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người</a:t>
            </a:r>
            <a:r>
              <a:rPr lang="en-US" dirty="0">
                <a:effectLst/>
                <a:ea typeface="Times New Roman" panose="02020603050405020304" pitchFamily="18" charset="0"/>
                <a:cs typeface="Times New Roman" panose="02020603050405020304" pitchFamily="18" charset="0"/>
              </a:rPr>
              <a:t> </a:t>
            </a:r>
            <a:r>
              <a:rPr lang="en-US" dirty="0" err="1">
                <a:effectLst/>
                <a:ea typeface="Times New Roman" panose="02020603050405020304" pitchFamily="18" charset="0"/>
                <a:cs typeface="Times New Roman" panose="02020603050405020304" pitchFamily="18" charset="0"/>
              </a:rPr>
              <a:t>bệnh</a:t>
            </a:r>
            <a:endParaRPr lang="en-US"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327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9118242" cy="6086811"/>
          </a:xfrm>
        </p:spPr>
        <p:txBody>
          <a:bodyPr>
            <a:normAutofit/>
          </a:bodyPr>
          <a:lstStyle/>
          <a:p>
            <a:pPr>
              <a:lnSpc>
                <a:spcPct val="150000"/>
              </a:lnSpc>
            </a:pPr>
            <a:r>
              <a:rPr lang="en-US" b="1" dirty="0" err="1">
                <a:solidFill>
                  <a:srgbClr val="FF0000"/>
                </a:solidFill>
              </a:rPr>
              <a:t>Đau</a:t>
            </a:r>
            <a:r>
              <a:rPr lang="en-US" b="1" dirty="0">
                <a:solidFill>
                  <a:srgbClr val="FF0000"/>
                </a:solidFill>
              </a:rPr>
              <a:t> ở </a:t>
            </a:r>
            <a:r>
              <a:rPr lang="en-US" b="1" dirty="0" err="1">
                <a:solidFill>
                  <a:srgbClr val="FF0000"/>
                </a:solidFill>
              </a:rPr>
              <a:t>các</a:t>
            </a:r>
            <a:r>
              <a:rPr lang="en-US" b="1" dirty="0">
                <a:solidFill>
                  <a:srgbClr val="FF0000"/>
                </a:solidFill>
              </a:rPr>
              <a:t> chi</a:t>
            </a:r>
            <a:endParaRPr lang="en-US" dirty="0">
              <a:solidFill>
                <a:srgbClr val="FF0000"/>
              </a:solidFill>
            </a:endParaRPr>
          </a:p>
          <a:p>
            <a:pPr>
              <a:lnSpc>
                <a:spcPct val="150000"/>
              </a:lnSpc>
            </a:pPr>
            <a:r>
              <a:rPr lang="en-US" i="1" dirty="0"/>
              <a:t>N</a:t>
            </a:r>
            <a:r>
              <a:rPr lang="vi-VN" i="1" dirty="0"/>
              <a:t>guyên nhân</a:t>
            </a:r>
            <a:endParaRPr lang="en-US" dirty="0"/>
          </a:p>
          <a:p>
            <a:pPr>
              <a:lnSpc>
                <a:spcPct val="150000"/>
              </a:lnSpc>
            </a:pPr>
            <a:r>
              <a:rPr lang="en-US" b="1" dirty="0"/>
              <a:t>- </a:t>
            </a:r>
            <a:r>
              <a:rPr lang="en-US" b="1" dirty="0" err="1"/>
              <a:t>Bệnh</a:t>
            </a:r>
            <a:r>
              <a:rPr lang="en-US" b="1" dirty="0"/>
              <a:t> </a:t>
            </a:r>
            <a:r>
              <a:rPr lang="en-US" b="1" dirty="0" err="1"/>
              <a:t>lý</a:t>
            </a:r>
            <a:r>
              <a:rPr lang="en-US" b="1" dirty="0"/>
              <a:t> </a:t>
            </a:r>
            <a:r>
              <a:rPr lang="en-US" b="1" dirty="0" err="1"/>
              <a:t>tim</a:t>
            </a:r>
            <a:r>
              <a:rPr lang="en-US" b="1" dirty="0"/>
              <a:t> </a:t>
            </a:r>
            <a:r>
              <a:rPr lang="en-US" b="1" dirty="0" err="1"/>
              <a:t>mạch</a:t>
            </a:r>
            <a:r>
              <a:rPr lang="en-US" b="1" dirty="0"/>
              <a:t>: </a:t>
            </a:r>
          </a:p>
          <a:p>
            <a:pPr>
              <a:lnSpc>
                <a:spcPct val="150000"/>
              </a:lnSpc>
            </a:pPr>
            <a:r>
              <a:rPr lang="en-US" dirty="0"/>
              <a:t>+ </a:t>
            </a:r>
            <a:r>
              <a:rPr lang="en-US" dirty="0" err="1"/>
              <a:t>Bệnh</a:t>
            </a:r>
            <a:r>
              <a:rPr lang="en-US" dirty="0"/>
              <a:t> </a:t>
            </a:r>
            <a:r>
              <a:rPr lang="en-US" dirty="0" err="1"/>
              <a:t>lý</a:t>
            </a:r>
            <a:r>
              <a:rPr lang="en-US" dirty="0"/>
              <a:t> ĐM </a:t>
            </a:r>
            <a:r>
              <a:rPr lang="en-US" dirty="0" err="1"/>
              <a:t>ngoại</a:t>
            </a:r>
            <a:r>
              <a:rPr lang="en-US" dirty="0"/>
              <a:t> </a:t>
            </a:r>
            <a:r>
              <a:rPr lang="en-US" dirty="0" err="1"/>
              <a:t>biên</a:t>
            </a:r>
            <a:r>
              <a:rPr lang="en-US" dirty="0"/>
              <a:t> (</a:t>
            </a:r>
            <a:r>
              <a:rPr lang="en-US" dirty="0" err="1"/>
              <a:t>thường</a:t>
            </a:r>
            <a:r>
              <a:rPr lang="en-US" dirty="0"/>
              <a:t> </a:t>
            </a:r>
            <a:r>
              <a:rPr lang="en-US" dirty="0" err="1"/>
              <a:t>gặp</a:t>
            </a:r>
            <a:r>
              <a:rPr lang="en-US" dirty="0"/>
              <a:t> ở chi </a:t>
            </a:r>
            <a:r>
              <a:rPr lang="en-US" dirty="0" err="1"/>
              <a:t>dưới</a:t>
            </a:r>
            <a:r>
              <a:rPr lang="en-US" dirty="0"/>
              <a:t>): </a:t>
            </a:r>
            <a:r>
              <a:rPr lang="en-US" dirty="0" err="1"/>
              <a:t>đau</a:t>
            </a:r>
            <a:r>
              <a:rPr lang="en-US" dirty="0"/>
              <a:t> </a:t>
            </a:r>
            <a:r>
              <a:rPr lang="en-US" dirty="0" err="1"/>
              <a:t>cách</a:t>
            </a:r>
            <a:r>
              <a:rPr lang="en-US" dirty="0"/>
              <a:t> </a:t>
            </a:r>
            <a:r>
              <a:rPr lang="en-US" dirty="0" err="1"/>
              <a:t>hồi</a:t>
            </a:r>
            <a:r>
              <a:rPr lang="en-US" dirty="0"/>
              <a:t>.</a:t>
            </a:r>
          </a:p>
          <a:p>
            <a:pPr>
              <a:lnSpc>
                <a:spcPct val="150000"/>
              </a:lnSpc>
            </a:pPr>
            <a:r>
              <a:rPr lang="pl-PL" dirty="0"/>
              <a:t>+ Bệnh lý </a:t>
            </a:r>
            <a:r>
              <a:rPr lang="en-US" dirty="0"/>
              <a:t>TM </a:t>
            </a:r>
            <a:r>
              <a:rPr lang="pl-PL" dirty="0"/>
              <a:t>ngoại biên: đau tự phát và tăng lên khi chạm vào chi, thông thường đau lan theo hướng </a:t>
            </a:r>
            <a:r>
              <a:rPr lang="en-US" dirty="0"/>
              <a:t>TM</a:t>
            </a:r>
            <a:r>
              <a:rPr lang="pl-PL" dirty="0"/>
              <a:t>.</a:t>
            </a:r>
            <a:endParaRPr lang="en-US" dirty="0"/>
          </a:p>
          <a:p>
            <a:pPr>
              <a:lnSpc>
                <a:spcPct val="150000"/>
              </a:lnSpc>
            </a:pPr>
            <a:endParaRPr lang="en-US" dirty="0"/>
          </a:p>
        </p:txBody>
      </p:sp>
      <p:pic>
        <p:nvPicPr>
          <p:cNvPr id="2" name="Picture 1"/>
          <p:cNvPicPr>
            <a:picLocks noChangeAspect="1"/>
          </p:cNvPicPr>
          <p:nvPr/>
        </p:nvPicPr>
        <p:blipFill>
          <a:blip r:embed="rId2"/>
          <a:stretch>
            <a:fillRect/>
          </a:stretch>
        </p:blipFill>
        <p:spPr>
          <a:xfrm>
            <a:off x="9543246" y="1867435"/>
            <a:ext cx="2620004" cy="3280323"/>
          </a:xfrm>
          <a:prstGeom prst="rect">
            <a:avLst/>
          </a:prstGeom>
        </p:spPr>
      </p:pic>
    </p:spTree>
    <p:extLst>
      <p:ext uri="{BB962C8B-B14F-4D97-AF65-F5344CB8AC3E}">
        <p14:creationId xmlns:p14="http://schemas.microsoft.com/office/powerpoint/2010/main" val="380139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fontScale="92500"/>
          </a:bodyPr>
          <a:lstStyle/>
          <a:p>
            <a:pPr>
              <a:lnSpc>
                <a:spcPct val="150000"/>
              </a:lnSpc>
            </a:pPr>
            <a:r>
              <a:rPr lang="vi-VN" b="1" i="1" dirty="0"/>
              <a:t>Nhận định</a:t>
            </a:r>
            <a:endParaRPr lang="en-US" dirty="0"/>
          </a:p>
          <a:p>
            <a:pPr>
              <a:lnSpc>
                <a:spcPct val="150000"/>
              </a:lnSpc>
            </a:pPr>
            <a:r>
              <a:rPr lang="it-IT" b="1" dirty="0"/>
              <a:t>- Hỏi bệnh:</a:t>
            </a:r>
            <a:endParaRPr lang="en-US" b="1" dirty="0"/>
          </a:p>
          <a:p>
            <a:pPr>
              <a:lnSpc>
                <a:spcPct val="150000"/>
              </a:lnSpc>
            </a:pPr>
            <a:r>
              <a:rPr lang="vi-VN" b="1" dirty="0"/>
              <a:t>+ Xuất hiện từ khi nào</a:t>
            </a:r>
            <a:endParaRPr lang="en-US" b="1" dirty="0"/>
          </a:p>
          <a:p>
            <a:pPr>
              <a:lnSpc>
                <a:spcPct val="150000"/>
              </a:lnSpc>
            </a:pPr>
            <a:r>
              <a:rPr lang="it-IT" b="1" dirty="0"/>
              <a:t>+ Hoàn cảnh xuất hiện đau.</a:t>
            </a:r>
            <a:endParaRPr lang="en-US" b="1" dirty="0"/>
          </a:p>
          <a:p>
            <a:pPr>
              <a:lnSpc>
                <a:spcPct val="150000"/>
              </a:lnSpc>
            </a:pPr>
            <a:r>
              <a:rPr lang="it-IT" b="1" dirty="0"/>
              <a:t>+ Vị trí đau.</a:t>
            </a:r>
            <a:endParaRPr lang="en-US" b="1" dirty="0"/>
          </a:p>
          <a:p>
            <a:pPr lvl="0">
              <a:lnSpc>
                <a:spcPct val="150000"/>
              </a:lnSpc>
            </a:pPr>
            <a:r>
              <a:rPr lang="en-US" dirty="0" err="1"/>
              <a:t>Bệnh</a:t>
            </a:r>
            <a:r>
              <a:rPr lang="en-US" dirty="0"/>
              <a:t> </a:t>
            </a:r>
            <a:r>
              <a:rPr lang="en-US" dirty="0" err="1"/>
              <a:t>lý</a:t>
            </a:r>
            <a:r>
              <a:rPr lang="en-US" dirty="0"/>
              <a:t> </a:t>
            </a:r>
            <a:r>
              <a:rPr lang="en-US" dirty="0" err="1"/>
              <a:t>động</a:t>
            </a:r>
            <a:r>
              <a:rPr lang="en-US" dirty="0"/>
              <a:t> </a:t>
            </a:r>
            <a:r>
              <a:rPr lang="en-US" dirty="0" err="1"/>
              <a:t>mạch</a:t>
            </a:r>
            <a:r>
              <a:rPr lang="en-US" dirty="0"/>
              <a:t> </a:t>
            </a:r>
            <a:r>
              <a:rPr lang="en-US" dirty="0" err="1"/>
              <a:t>ngoại</a:t>
            </a:r>
            <a:r>
              <a:rPr lang="en-US" dirty="0"/>
              <a:t> </a:t>
            </a:r>
            <a:r>
              <a:rPr lang="en-US" dirty="0" err="1"/>
              <a:t>biên</a:t>
            </a:r>
            <a:r>
              <a:rPr lang="en-US" dirty="0"/>
              <a:t>: </a:t>
            </a:r>
            <a:r>
              <a:rPr lang="en-US" dirty="0" err="1"/>
              <a:t>Đau</a:t>
            </a:r>
            <a:r>
              <a:rPr lang="en-US" dirty="0"/>
              <a:t> </a:t>
            </a:r>
            <a:r>
              <a:rPr lang="en-US" dirty="0" err="1"/>
              <a:t>như</a:t>
            </a:r>
            <a:r>
              <a:rPr lang="en-US" dirty="0"/>
              <a:t> </a:t>
            </a:r>
            <a:r>
              <a:rPr lang="en-US" dirty="0" err="1"/>
              <a:t>bị</a:t>
            </a:r>
            <a:r>
              <a:rPr lang="en-US" dirty="0"/>
              <a:t> </a:t>
            </a:r>
            <a:r>
              <a:rPr lang="en-US" dirty="0" err="1"/>
              <a:t>chuột</a:t>
            </a:r>
            <a:r>
              <a:rPr lang="en-US" dirty="0"/>
              <a:t> </a:t>
            </a:r>
            <a:r>
              <a:rPr lang="en-US" dirty="0" err="1"/>
              <a:t>rút</a:t>
            </a:r>
            <a:r>
              <a:rPr lang="en-US" dirty="0"/>
              <a:t> </a:t>
            </a:r>
            <a:r>
              <a:rPr lang="en-US" dirty="0" err="1"/>
              <a:t>hoặc</a:t>
            </a:r>
            <a:r>
              <a:rPr lang="en-US" dirty="0"/>
              <a:t> </a:t>
            </a:r>
            <a:r>
              <a:rPr lang="en-US" dirty="0" err="1"/>
              <a:t>chỉ</a:t>
            </a:r>
            <a:r>
              <a:rPr lang="en-US" dirty="0"/>
              <a:t> </a:t>
            </a:r>
            <a:r>
              <a:rPr lang="en-US" dirty="0" err="1"/>
              <a:t>có</a:t>
            </a:r>
            <a:r>
              <a:rPr lang="en-US" dirty="0"/>
              <a:t> </a:t>
            </a:r>
            <a:r>
              <a:rPr lang="en-US" dirty="0" err="1"/>
              <a:t>cảm</a:t>
            </a:r>
            <a:r>
              <a:rPr lang="en-US" dirty="0"/>
              <a:t> </a:t>
            </a:r>
            <a:r>
              <a:rPr lang="en-US" dirty="0" err="1"/>
              <a:t>giác</a:t>
            </a:r>
            <a:r>
              <a:rPr lang="en-US" dirty="0"/>
              <a:t> </a:t>
            </a:r>
            <a:r>
              <a:rPr lang="en-US" dirty="0" err="1"/>
              <a:t>mỏi</a:t>
            </a:r>
            <a:r>
              <a:rPr lang="en-US" dirty="0"/>
              <a:t> </a:t>
            </a:r>
            <a:r>
              <a:rPr lang="en-US" dirty="0" err="1"/>
              <a:t>cơ</a:t>
            </a:r>
            <a:r>
              <a:rPr lang="en-US" dirty="0"/>
              <a:t>, </a:t>
            </a:r>
            <a:r>
              <a:rPr lang="en-US" dirty="0" err="1"/>
              <a:t>nặng</a:t>
            </a:r>
            <a:r>
              <a:rPr lang="en-US" dirty="0"/>
              <a:t> ở chi </a:t>
            </a:r>
            <a:r>
              <a:rPr lang="en-US" dirty="0" err="1"/>
              <a:t>buộc</a:t>
            </a:r>
            <a:r>
              <a:rPr lang="en-US" dirty="0"/>
              <a:t> </a:t>
            </a:r>
            <a:r>
              <a:rPr lang="en-US" dirty="0" err="1"/>
              <a:t>người</a:t>
            </a:r>
            <a:r>
              <a:rPr lang="en-US" dirty="0"/>
              <a:t> </a:t>
            </a:r>
            <a:r>
              <a:rPr lang="en-US" dirty="0" err="1"/>
              <a:t>bệnh</a:t>
            </a:r>
            <a:r>
              <a:rPr lang="en-US" dirty="0"/>
              <a:t> </a:t>
            </a:r>
            <a:r>
              <a:rPr lang="en-US" dirty="0" err="1"/>
              <a:t>phải</a:t>
            </a:r>
            <a:r>
              <a:rPr lang="en-US" dirty="0"/>
              <a:t> </a:t>
            </a:r>
            <a:r>
              <a:rPr lang="en-US" dirty="0" err="1"/>
              <a:t>đi</a:t>
            </a:r>
            <a:r>
              <a:rPr lang="en-US" dirty="0"/>
              <a:t> </a:t>
            </a:r>
            <a:r>
              <a:rPr lang="en-US" dirty="0" err="1"/>
              <a:t>chậm</a:t>
            </a:r>
            <a:r>
              <a:rPr lang="en-US" dirty="0"/>
              <a:t> </a:t>
            </a:r>
            <a:r>
              <a:rPr lang="en-US" dirty="0" err="1"/>
              <a:t>hoặc</a:t>
            </a:r>
            <a:r>
              <a:rPr lang="en-US" dirty="0"/>
              <a:t> </a:t>
            </a:r>
            <a:r>
              <a:rPr lang="en-US" dirty="0" err="1"/>
              <a:t>dừng</a:t>
            </a:r>
            <a:r>
              <a:rPr lang="en-US" dirty="0"/>
              <a:t> </a:t>
            </a:r>
            <a:r>
              <a:rPr lang="en-US" dirty="0" err="1"/>
              <a:t>lại</a:t>
            </a:r>
            <a:r>
              <a:rPr lang="en-US" dirty="0"/>
              <a:t>.</a:t>
            </a:r>
          </a:p>
          <a:p>
            <a:pPr lvl="0">
              <a:lnSpc>
                <a:spcPct val="150000"/>
              </a:lnSpc>
            </a:pPr>
            <a:r>
              <a:rPr lang="en-US" dirty="0" err="1"/>
              <a:t>Bệnh</a:t>
            </a:r>
            <a:r>
              <a:rPr lang="en-US" dirty="0"/>
              <a:t> </a:t>
            </a:r>
            <a:r>
              <a:rPr lang="en-US" dirty="0" err="1"/>
              <a:t>lý</a:t>
            </a:r>
            <a:r>
              <a:rPr lang="en-US" dirty="0"/>
              <a:t> </a:t>
            </a:r>
            <a:r>
              <a:rPr lang="en-US" dirty="0" err="1"/>
              <a:t>viêm</a:t>
            </a:r>
            <a:r>
              <a:rPr lang="en-US" dirty="0"/>
              <a:t> </a:t>
            </a:r>
            <a:r>
              <a:rPr lang="en-US" dirty="0" err="1"/>
              <a:t>tắc</a:t>
            </a:r>
            <a:r>
              <a:rPr lang="pl-PL" dirty="0"/>
              <a:t> tĩnh mạch ngoại biên: đau lan theo hướng tĩnh mạch.</a:t>
            </a:r>
            <a:endParaRPr lang="en-US" dirty="0"/>
          </a:p>
        </p:txBody>
      </p:sp>
    </p:spTree>
    <p:extLst>
      <p:ext uri="{BB962C8B-B14F-4D97-AF65-F5344CB8AC3E}">
        <p14:creationId xmlns:p14="http://schemas.microsoft.com/office/powerpoint/2010/main" val="18861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a:bodyPr>
          <a:lstStyle/>
          <a:p>
            <a:pPr>
              <a:lnSpc>
                <a:spcPct val="150000"/>
              </a:lnSpc>
            </a:pPr>
            <a:r>
              <a:rPr lang="it-IT" b="1" dirty="0"/>
              <a:t>+ </a:t>
            </a:r>
            <a:r>
              <a:rPr lang="vi-VN" b="1" dirty="0"/>
              <a:t>Tính chất, m</a:t>
            </a:r>
            <a:r>
              <a:rPr lang="it-IT" b="1" dirty="0"/>
              <a:t>ức độ đau.</a:t>
            </a:r>
            <a:endParaRPr lang="en-US" b="1" dirty="0"/>
          </a:p>
          <a:p>
            <a:pPr lvl="0">
              <a:lnSpc>
                <a:spcPct val="150000"/>
              </a:lnSpc>
            </a:pPr>
            <a:r>
              <a:rPr lang="en-US" dirty="0" err="1"/>
              <a:t>Bệnh</a:t>
            </a:r>
            <a:r>
              <a:rPr lang="en-US" dirty="0"/>
              <a:t> </a:t>
            </a:r>
            <a:r>
              <a:rPr lang="en-US" dirty="0" err="1"/>
              <a:t>lý</a:t>
            </a:r>
            <a:r>
              <a:rPr lang="en-US" dirty="0"/>
              <a:t> </a:t>
            </a:r>
            <a:r>
              <a:rPr lang="en-US" dirty="0" err="1"/>
              <a:t>động</a:t>
            </a:r>
            <a:r>
              <a:rPr lang="en-US" dirty="0"/>
              <a:t> </a:t>
            </a:r>
            <a:r>
              <a:rPr lang="en-US" dirty="0" err="1"/>
              <a:t>mạch</a:t>
            </a:r>
            <a:r>
              <a:rPr lang="en-US" dirty="0"/>
              <a:t> </a:t>
            </a:r>
            <a:r>
              <a:rPr lang="en-US" dirty="0" err="1"/>
              <a:t>ngoại</a:t>
            </a:r>
            <a:r>
              <a:rPr lang="en-US" dirty="0"/>
              <a:t> </a:t>
            </a:r>
            <a:r>
              <a:rPr lang="en-US" dirty="0" err="1"/>
              <a:t>biên</a:t>
            </a:r>
            <a:r>
              <a:rPr lang="en-US" dirty="0"/>
              <a:t>: </a:t>
            </a:r>
            <a:r>
              <a:rPr lang="en-US" dirty="0" err="1"/>
              <a:t>đau</a:t>
            </a:r>
            <a:r>
              <a:rPr lang="en-US" dirty="0"/>
              <a:t> </a:t>
            </a:r>
            <a:r>
              <a:rPr lang="en-US" dirty="0" err="1"/>
              <a:t>cách</a:t>
            </a:r>
            <a:r>
              <a:rPr lang="en-US" dirty="0"/>
              <a:t> </a:t>
            </a:r>
            <a:r>
              <a:rPr lang="en-US" dirty="0" err="1"/>
              <a:t>hồi</a:t>
            </a:r>
            <a:r>
              <a:rPr lang="en-US" dirty="0"/>
              <a:t>.</a:t>
            </a:r>
          </a:p>
          <a:p>
            <a:pPr lvl="0">
              <a:lnSpc>
                <a:spcPct val="150000"/>
              </a:lnSpc>
            </a:pPr>
            <a:r>
              <a:rPr lang="en-US" dirty="0" err="1"/>
              <a:t>Bệnh</a:t>
            </a:r>
            <a:r>
              <a:rPr lang="en-US" dirty="0"/>
              <a:t> </a:t>
            </a:r>
            <a:r>
              <a:rPr lang="en-US" dirty="0" err="1"/>
              <a:t>lý</a:t>
            </a:r>
            <a:r>
              <a:rPr lang="pl-PL" dirty="0"/>
              <a:t> viêm tắc tĩnh mạch ngoại biên: </a:t>
            </a:r>
            <a:r>
              <a:rPr lang="en-US" dirty="0"/>
              <a:t>đ</a:t>
            </a:r>
            <a:r>
              <a:rPr lang="pl-PL" dirty="0"/>
              <a:t>au tự phát</a:t>
            </a:r>
            <a:endParaRPr lang="en-US" dirty="0"/>
          </a:p>
          <a:p>
            <a:pPr>
              <a:lnSpc>
                <a:spcPct val="150000"/>
              </a:lnSpc>
            </a:pPr>
            <a:r>
              <a:rPr lang="it-IT" b="1" dirty="0"/>
              <a:t>+ </a:t>
            </a:r>
            <a:r>
              <a:rPr lang="vi-VN" b="1" dirty="0"/>
              <a:t>Thời gian kéo dài</a:t>
            </a:r>
            <a:endParaRPr lang="en-US" b="1" dirty="0"/>
          </a:p>
          <a:p>
            <a:pPr>
              <a:lnSpc>
                <a:spcPct val="150000"/>
              </a:lnSpc>
            </a:pPr>
            <a:endParaRPr lang="en-US" dirty="0"/>
          </a:p>
        </p:txBody>
      </p:sp>
    </p:spTree>
    <p:extLst>
      <p:ext uri="{BB962C8B-B14F-4D97-AF65-F5344CB8AC3E}">
        <p14:creationId xmlns:p14="http://schemas.microsoft.com/office/powerpoint/2010/main" val="11895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a:bodyPr>
          <a:lstStyle/>
          <a:p>
            <a:r>
              <a:rPr lang="it-IT" b="1" dirty="0"/>
              <a:t>+ Diễn biến, c</a:t>
            </a:r>
            <a:r>
              <a:rPr lang="en-US" b="1" dirty="0" err="1"/>
              <a:t>ác</a:t>
            </a:r>
            <a:r>
              <a:rPr lang="en-US" b="1" dirty="0"/>
              <a:t> </a:t>
            </a:r>
            <a:r>
              <a:rPr lang="en-US" b="1" dirty="0" err="1"/>
              <a:t>triệu</a:t>
            </a:r>
            <a:r>
              <a:rPr lang="en-US" b="1" dirty="0"/>
              <a:t> </a:t>
            </a:r>
            <a:r>
              <a:rPr lang="en-US" b="1" dirty="0" err="1"/>
              <a:t>chứng</a:t>
            </a:r>
            <a:r>
              <a:rPr lang="en-US" b="1" dirty="0"/>
              <a:t> </a:t>
            </a:r>
            <a:r>
              <a:rPr lang="en-US" b="1" dirty="0" err="1"/>
              <a:t>kèm</a:t>
            </a:r>
            <a:r>
              <a:rPr lang="en-US" b="1" dirty="0"/>
              <a:t> </a:t>
            </a:r>
            <a:r>
              <a:rPr lang="en-US" b="1" dirty="0" err="1"/>
              <a:t>theo</a:t>
            </a:r>
            <a:endParaRPr lang="en-US" b="1" dirty="0"/>
          </a:p>
          <a:p>
            <a:r>
              <a:rPr lang="vi-VN" b="1" dirty="0"/>
              <a:t>+ Các yếu tố làm đau tăng lên hay giảm đi</a:t>
            </a:r>
            <a:endParaRPr lang="en-US" b="1" dirty="0"/>
          </a:p>
          <a:p>
            <a:pPr lvl="0"/>
            <a:r>
              <a:rPr lang="vi-VN" dirty="0"/>
              <a:t>Bệnh lý động mạch ngoại biên</a:t>
            </a:r>
            <a:r>
              <a:rPr lang="en-US" dirty="0"/>
              <a:t>: </a:t>
            </a:r>
          </a:p>
          <a:p>
            <a:r>
              <a:rPr lang="en-US" dirty="0"/>
              <a:t>Yếu </a:t>
            </a:r>
            <a:r>
              <a:rPr lang="vi-VN" dirty="0"/>
              <a:t>tố khởi phát đau</a:t>
            </a:r>
            <a:r>
              <a:rPr lang="pl-PL" dirty="0"/>
              <a:t>: t</a:t>
            </a:r>
            <a:r>
              <a:rPr lang="vi-VN" dirty="0"/>
              <a:t>hường đa</a:t>
            </a:r>
            <a:r>
              <a:rPr lang="pl-PL" dirty="0"/>
              <a:t>u</a:t>
            </a:r>
            <a:r>
              <a:rPr lang="vi-VN" dirty="0"/>
              <a:t> sau khi vận động</a:t>
            </a:r>
            <a:r>
              <a:rPr lang="pl-PL" dirty="0"/>
              <a:t>, t</a:t>
            </a:r>
            <a:r>
              <a:rPr lang="vi-VN" dirty="0"/>
              <a:t>rường hợp nặng, đau xảy ra cả khi nghỉ ngơi, khi nằm</a:t>
            </a:r>
            <a:r>
              <a:rPr lang="pl-PL" dirty="0"/>
              <a:t>.</a:t>
            </a:r>
            <a:endParaRPr lang="en-US" dirty="0"/>
          </a:p>
          <a:p>
            <a:r>
              <a:rPr lang="vi-VN" dirty="0"/>
              <a:t>Yếu tố làm giảm đau</a:t>
            </a:r>
            <a:r>
              <a:rPr lang="pl-PL" dirty="0"/>
              <a:t>:  </a:t>
            </a:r>
            <a:r>
              <a:rPr lang="en-US" dirty="0"/>
              <a:t>n</a:t>
            </a:r>
            <a:r>
              <a:rPr lang="vi-VN" dirty="0"/>
              <a:t>ghỉ ngơi</a:t>
            </a:r>
            <a:endParaRPr lang="en-US" dirty="0"/>
          </a:p>
          <a:p>
            <a:pPr lvl="0"/>
            <a:r>
              <a:rPr lang="pl-PL" dirty="0"/>
              <a:t>Bệnh lý viêm tắc tĩnh mạch ngoại biên</a:t>
            </a:r>
            <a:endParaRPr lang="en-US" dirty="0"/>
          </a:p>
          <a:p>
            <a:r>
              <a:rPr lang="en-US" dirty="0"/>
              <a:t>	Yếu </a:t>
            </a:r>
            <a:r>
              <a:rPr lang="en-US" dirty="0" err="1"/>
              <a:t>tố</a:t>
            </a:r>
            <a:r>
              <a:rPr lang="en-US" dirty="0"/>
              <a:t> </a:t>
            </a:r>
            <a:r>
              <a:rPr lang="en-US" dirty="0" err="1"/>
              <a:t>khởi</a:t>
            </a:r>
            <a:r>
              <a:rPr lang="en-US" dirty="0"/>
              <a:t> </a:t>
            </a:r>
            <a:r>
              <a:rPr lang="en-US" dirty="0" err="1"/>
              <a:t>phát</a:t>
            </a:r>
            <a:r>
              <a:rPr lang="en-US" dirty="0"/>
              <a:t> </a:t>
            </a:r>
            <a:r>
              <a:rPr lang="en-US" dirty="0" err="1"/>
              <a:t>đau</a:t>
            </a:r>
            <a:r>
              <a:rPr lang="en-US" dirty="0"/>
              <a:t>: </a:t>
            </a:r>
            <a:r>
              <a:rPr lang="en-US" dirty="0" err="1"/>
              <a:t>tăng</a:t>
            </a:r>
            <a:r>
              <a:rPr lang="en-US" dirty="0"/>
              <a:t> </a:t>
            </a:r>
            <a:r>
              <a:rPr lang="en-US" dirty="0" err="1"/>
              <a:t>lên</a:t>
            </a:r>
            <a:r>
              <a:rPr lang="en-US" dirty="0"/>
              <a:t> </a:t>
            </a:r>
            <a:r>
              <a:rPr lang="en-US" dirty="0" err="1"/>
              <a:t>khi</a:t>
            </a:r>
            <a:r>
              <a:rPr lang="en-US" dirty="0"/>
              <a:t> </a:t>
            </a:r>
            <a:r>
              <a:rPr lang="en-US" dirty="0" err="1"/>
              <a:t>chạm</a:t>
            </a:r>
            <a:r>
              <a:rPr lang="en-US" dirty="0"/>
              <a:t> </a:t>
            </a:r>
            <a:r>
              <a:rPr lang="en-US" dirty="0" err="1"/>
              <a:t>vào</a:t>
            </a:r>
            <a:r>
              <a:rPr lang="en-US" dirty="0"/>
              <a:t> chi</a:t>
            </a:r>
          </a:p>
          <a:p>
            <a:r>
              <a:rPr lang="en-US" dirty="0"/>
              <a:t>	Yếu </a:t>
            </a:r>
            <a:r>
              <a:rPr lang="en-US" dirty="0" err="1"/>
              <a:t>tố</a:t>
            </a:r>
            <a:r>
              <a:rPr lang="en-US" dirty="0"/>
              <a:t> </a:t>
            </a:r>
            <a:r>
              <a:rPr lang="en-US" dirty="0" err="1"/>
              <a:t>làm</a:t>
            </a:r>
            <a:r>
              <a:rPr lang="en-US" dirty="0"/>
              <a:t> </a:t>
            </a:r>
            <a:r>
              <a:rPr lang="en-US" dirty="0" err="1"/>
              <a:t>giảm</a:t>
            </a:r>
            <a:r>
              <a:rPr lang="vi-VN" dirty="0"/>
              <a:t> đau</a:t>
            </a:r>
            <a:r>
              <a:rPr lang="pl-PL" dirty="0"/>
              <a:t>: g</a:t>
            </a:r>
            <a:r>
              <a:rPr lang="vi-VN" dirty="0"/>
              <a:t>iảm khi mang vớ áp lực hoặc băng chun</a:t>
            </a:r>
            <a:endParaRPr lang="en-US" dirty="0"/>
          </a:p>
        </p:txBody>
      </p:sp>
    </p:spTree>
    <p:extLst>
      <p:ext uri="{BB962C8B-B14F-4D97-AF65-F5344CB8AC3E}">
        <p14:creationId xmlns:p14="http://schemas.microsoft.com/office/powerpoint/2010/main" val="16372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a:bodyPr>
          <a:lstStyle/>
          <a:p>
            <a:pPr>
              <a:lnSpc>
                <a:spcPct val="150000"/>
              </a:lnSpc>
            </a:pPr>
            <a:r>
              <a:rPr lang="it-IT" b="1" dirty="0"/>
              <a:t>- Thăm khám: bắt mạch mu bàn chân</a:t>
            </a:r>
            <a:endParaRPr lang="en-US" b="1" dirty="0"/>
          </a:p>
          <a:p>
            <a:pPr>
              <a:lnSpc>
                <a:spcPct val="150000"/>
              </a:lnSpc>
            </a:pPr>
            <a:endParaRPr lang="en-US" b="1" dirty="0"/>
          </a:p>
        </p:txBody>
      </p:sp>
      <p:pic>
        <p:nvPicPr>
          <p:cNvPr id="2050" name="Picture 2" descr="KHÁM MẠCH MÁU NGOẠI BIÊN - ppt video online download">
            <a:extLst>
              <a:ext uri="{FF2B5EF4-FFF2-40B4-BE49-F238E27FC236}">
                <a16:creationId xmlns:a16="http://schemas.microsoft.com/office/drawing/2014/main" id="{AE5A88D9-C32B-4C0A-AAE9-9EA3BD25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60474"/>
            <a:ext cx="7327900" cy="549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a:bodyPr>
          <a:lstStyle/>
          <a:p>
            <a:pPr>
              <a:lnSpc>
                <a:spcPct val="150000"/>
              </a:lnSpc>
            </a:pPr>
            <a:r>
              <a:rPr lang="it-IT" b="1" i="1" dirty="0"/>
              <a:t>Kiểm soát tình trạng đau chi</a:t>
            </a:r>
            <a:endParaRPr lang="en-US" dirty="0"/>
          </a:p>
          <a:p>
            <a:pPr>
              <a:lnSpc>
                <a:spcPct val="150000"/>
              </a:lnSpc>
            </a:pPr>
            <a:r>
              <a:rPr lang="en-US" b="1" i="1" dirty="0"/>
              <a:t>* </a:t>
            </a:r>
            <a:r>
              <a:rPr lang="vi-VN" b="1" i="1" dirty="0"/>
              <a:t>Bệnh lý động mạch ngoại biên</a:t>
            </a:r>
            <a:endParaRPr lang="en-US" b="1" dirty="0"/>
          </a:p>
          <a:p>
            <a:pPr>
              <a:lnSpc>
                <a:spcPct val="150000"/>
              </a:lnSpc>
            </a:pPr>
            <a:r>
              <a:rPr lang="vi-VN" dirty="0"/>
              <a:t>- Nghỉ ngơi khi có đau chi.</a:t>
            </a:r>
            <a:endParaRPr lang="en-US" dirty="0"/>
          </a:p>
          <a:p>
            <a:pPr>
              <a:lnSpc>
                <a:spcPct val="150000"/>
              </a:lnSpc>
            </a:pPr>
            <a:r>
              <a:rPr lang="vi-VN" dirty="0"/>
              <a:t>- Chườm ấm</a:t>
            </a:r>
            <a:endParaRPr lang="en-US" dirty="0"/>
          </a:p>
          <a:p>
            <a:pPr>
              <a:lnSpc>
                <a:spcPct val="150000"/>
              </a:lnSpc>
            </a:pPr>
            <a:r>
              <a:rPr lang="vi-VN" dirty="0"/>
              <a:t>- </a:t>
            </a:r>
            <a:r>
              <a:rPr lang="en-US" dirty="0"/>
              <a:t>THYL </a:t>
            </a:r>
            <a:r>
              <a:rPr lang="vi-VN" dirty="0"/>
              <a:t>thuốc </a:t>
            </a:r>
            <a:endParaRPr lang="en-US" dirty="0"/>
          </a:p>
          <a:p>
            <a:pPr>
              <a:lnSpc>
                <a:spcPct val="150000"/>
              </a:lnSpc>
            </a:pPr>
            <a:r>
              <a:rPr lang="vi-VN" dirty="0"/>
              <a:t>- Theo dõi tình trạng đau chi và các dấu hiệu khác</a:t>
            </a:r>
            <a:endParaRPr lang="en-US" dirty="0"/>
          </a:p>
          <a:p>
            <a:pPr>
              <a:lnSpc>
                <a:spcPct val="150000"/>
              </a:lnSpc>
            </a:pPr>
            <a:r>
              <a:rPr lang="vi-VN" dirty="0"/>
              <a:t>- Tư vấn giáo dục sức khỏe:</a:t>
            </a:r>
            <a:endParaRPr lang="en-US" dirty="0"/>
          </a:p>
          <a:p>
            <a:pPr>
              <a:lnSpc>
                <a:spcPct val="150000"/>
              </a:lnSpc>
            </a:pPr>
            <a:r>
              <a:rPr lang="vi-VN" dirty="0"/>
              <a:t>+ Kiểm soát cân nặng, không hút thuốc, uống caffe, tránh stress.</a:t>
            </a:r>
            <a:endParaRPr lang="en-US" dirty="0"/>
          </a:p>
          <a:p>
            <a:pPr>
              <a:lnSpc>
                <a:spcPct val="150000"/>
              </a:lnSpc>
            </a:pPr>
            <a:endParaRPr lang="en-US" dirty="0"/>
          </a:p>
        </p:txBody>
      </p:sp>
    </p:spTree>
    <p:extLst>
      <p:ext uri="{BB962C8B-B14F-4D97-AF65-F5344CB8AC3E}">
        <p14:creationId xmlns:p14="http://schemas.microsoft.com/office/powerpoint/2010/main" val="9598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10661738" cy="6193128"/>
          </a:xfrm>
        </p:spPr>
        <p:txBody>
          <a:bodyPr>
            <a:normAutofit lnSpcReduction="10000"/>
          </a:bodyPr>
          <a:lstStyle/>
          <a:p>
            <a:pPr>
              <a:lnSpc>
                <a:spcPct val="150000"/>
              </a:lnSpc>
            </a:pPr>
            <a:r>
              <a:rPr lang="en-US" b="1" i="1" dirty="0"/>
              <a:t>* </a:t>
            </a:r>
            <a:r>
              <a:rPr lang="vi-VN" b="1" i="1" dirty="0"/>
              <a:t>Bệnh lý tĩnh mạch ngoại biên</a:t>
            </a:r>
            <a:endParaRPr lang="en-US" b="1" dirty="0"/>
          </a:p>
          <a:p>
            <a:pPr>
              <a:lnSpc>
                <a:spcPct val="150000"/>
              </a:lnSpc>
            </a:pPr>
            <a:r>
              <a:rPr lang="vi-VN" dirty="0"/>
              <a:t>- Nghỉ ngơi tại giường khi đang đau với chân gác cao.</a:t>
            </a:r>
            <a:endParaRPr lang="en-US" dirty="0"/>
          </a:p>
          <a:p>
            <a:pPr>
              <a:lnSpc>
                <a:spcPct val="150000"/>
              </a:lnSpc>
            </a:pPr>
            <a:r>
              <a:rPr lang="vi-VN" dirty="0"/>
              <a:t>- Suy tĩnh mạch chi dưới: băng ép, băng thun hoặc dùng tất y khoa.</a:t>
            </a:r>
            <a:endParaRPr lang="en-US" dirty="0"/>
          </a:p>
          <a:p>
            <a:pPr>
              <a:lnSpc>
                <a:spcPct val="150000"/>
              </a:lnSpc>
            </a:pPr>
            <a:r>
              <a:rPr lang="vi-VN" dirty="0"/>
              <a:t>- Thực hiện y lệnh thuốc: daflon…Theo dõi đáp ứng của người bệnh va tác dụng phụ của thuốc.</a:t>
            </a:r>
            <a:endParaRPr lang="en-US" dirty="0"/>
          </a:p>
          <a:p>
            <a:pPr>
              <a:lnSpc>
                <a:spcPct val="150000"/>
              </a:lnSpc>
            </a:pPr>
            <a:r>
              <a:rPr lang="vi-VN" dirty="0"/>
              <a:t>+ Chế độ ăn uống nhiều nước, nhiều vitamin C</a:t>
            </a:r>
            <a:endParaRPr lang="en-US" dirty="0"/>
          </a:p>
          <a:p>
            <a:pPr>
              <a:lnSpc>
                <a:spcPct val="150000"/>
              </a:lnSpc>
            </a:pPr>
            <a:r>
              <a:rPr lang="vi-VN" dirty="0"/>
              <a:t>- Theo dõi phòng nguy cơ huyết khối, tắc mạch.</a:t>
            </a:r>
            <a:endParaRPr lang="en-US" dirty="0"/>
          </a:p>
          <a:p>
            <a:pPr>
              <a:lnSpc>
                <a:spcPct val="150000"/>
              </a:lnSpc>
            </a:pPr>
            <a:r>
              <a:rPr lang="vi-VN" dirty="0"/>
              <a:t>- Tư vấn giáo dục sức khỏe</a:t>
            </a:r>
            <a:endParaRPr lang="en-US" dirty="0"/>
          </a:p>
        </p:txBody>
      </p:sp>
    </p:spTree>
    <p:extLst>
      <p:ext uri="{BB962C8B-B14F-4D97-AF65-F5344CB8AC3E}">
        <p14:creationId xmlns:p14="http://schemas.microsoft.com/office/powerpoint/2010/main" val="386881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7225047" cy="6086811"/>
          </a:xfrm>
        </p:spPr>
        <p:txBody>
          <a:bodyPr>
            <a:normAutofit/>
          </a:bodyPr>
          <a:lstStyle/>
          <a:p>
            <a:pPr>
              <a:lnSpc>
                <a:spcPct val="150000"/>
              </a:lnSpc>
            </a:pPr>
            <a:r>
              <a:rPr lang="pl-PL" sz="3200" b="1" dirty="0"/>
              <a:t>Khó thở</a:t>
            </a:r>
            <a:endParaRPr lang="en-US" sz="3200" dirty="0"/>
          </a:p>
          <a:p>
            <a:pPr>
              <a:lnSpc>
                <a:spcPct val="150000"/>
              </a:lnSpc>
            </a:pPr>
            <a:r>
              <a:rPr lang="en-US" sz="3200" dirty="0"/>
              <a:t>- L</a:t>
            </a:r>
            <a:r>
              <a:rPr lang="pl-PL" sz="3200" dirty="0"/>
              <a:t>à triệu chứng cơ năng quan trọng trong các bệnh tim mạch. </a:t>
            </a:r>
            <a:endParaRPr lang="vi-VN" sz="3200" dirty="0"/>
          </a:p>
          <a:p>
            <a:pPr>
              <a:lnSpc>
                <a:spcPct val="150000"/>
              </a:lnSpc>
            </a:pPr>
            <a:r>
              <a:rPr lang="en-US" sz="3200" dirty="0"/>
              <a:t>- </a:t>
            </a:r>
            <a:r>
              <a:rPr lang="pl-PL" sz="3200" dirty="0"/>
              <a:t>Khó thở là tình trạng </a:t>
            </a:r>
            <a:r>
              <a:rPr lang="en-US" sz="3200" dirty="0"/>
              <a:t>NB </a:t>
            </a:r>
            <a:r>
              <a:rPr lang="pl-PL" sz="3200" dirty="0"/>
              <a:t>cảm thấy không thoải mái dễ dàng trong động tác hô hấp. </a:t>
            </a:r>
            <a:endParaRPr lang="en-US" sz="3200" dirty="0"/>
          </a:p>
        </p:txBody>
      </p:sp>
      <p:pic>
        <p:nvPicPr>
          <p:cNvPr id="8194" name="Picture 2" descr="Image result for khó th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021" y="321972"/>
            <a:ext cx="3664013" cy="24304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van t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021" y="3232597"/>
            <a:ext cx="3898930" cy="285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609" y="321972"/>
            <a:ext cx="7572778" cy="6086811"/>
          </a:xfrm>
        </p:spPr>
        <p:txBody>
          <a:bodyPr>
            <a:normAutofit/>
          </a:bodyPr>
          <a:lstStyle/>
          <a:p>
            <a:pPr>
              <a:lnSpc>
                <a:spcPct val="150000"/>
              </a:lnSpc>
            </a:pPr>
            <a:r>
              <a:rPr lang="pl-PL" sz="3200" b="1" i="1" dirty="0"/>
              <a:t>Nguyên nhân gây khó thở</a:t>
            </a:r>
            <a:endParaRPr lang="en-US" sz="3200" b="1" dirty="0"/>
          </a:p>
          <a:p>
            <a:pPr>
              <a:lnSpc>
                <a:spcPct val="150000"/>
              </a:lnSpc>
            </a:pPr>
            <a:r>
              <a:rPr lang="en-US" sz="3200" dirty="0"/>
              <a:t>	C</a:t>
            </a:r>
            <a:r>
              <a:rPr lang="vi-VN" sz="3200" dirty="0"/>
              <a:t>ác bệnh van tim (hẹp van hai lá</a:t>
            </a:r>
            <a:r>
              <a:rPr lang="pl-PL" sz="3200" dirty="0"/>
              <a:t>, hở van</a:t>
            </a:r>
            <a:r>
              <a:rPr lang="vi-VN" sz="3200" dirty="0"/>
              <a:t> </a:t>
            </a:r>
            <a:r>
              <a:rPr lang="en-US" sz="3200" dirty="0"/>
              <a:t>ĐMC</a:t>
            </a:r>
            <a:r>
              <a:rPr lang="vi-VN" sz="3200" dirty="0"/>
              <a:t>), bệnh cơ tim</a:t>
            </a:r>
            <a:r>
              <a:rPr lang="pl-PL" sz="3200" dirty="0"/>
              <a:t>, </a:t>
            </a:r>
            <a:r>
              <a:rPr lang="en-US" sz="3200" dirty="0"/>
              <a:t>RL </a:t>
            </a:r>
            <a:r>
              <a:rPr lang="vi-VN" sz="3200" dirty="0"/>
              <a:t>nhịp tim, tràn dịch màng ngoài tim có chèn ép tim</a:t>
            </a:r>
            <a:r>
              <a:rPr lang="pl-PL" sz="3200" dirty="0"/>
              <a:t>.</a:t>
            </a:r>
            <a:endParaRPr lang="en-US" sz="3200" dirty="0"/>
          </a:p>
        </p:txBody>
      </p:sp>
      <p:pic>
        <p:nvPicPr>
          <p:cNvPr id="8194" name="Picture 2" descr="Image result for khó th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021" y="321972"/>
            <a:ext cx="3664013" cy="24304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van t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021" y="3232597"/>
            <a:ext cx="3898930" cy="285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9" y="360608"/>
            <a:ext cx="10903039" cy="5970901"/>
          </a:xfrm>
        </p:spPr>
        <p:txBody>
          <a:bodyPr/>
          <a:lstStyle/>
          <a:p>
            <a:r>
              <a:rPr lang="en-US" b="1" dirty="0" err="1"/>
              <a:t>Giải</a:t>
            </a:r>
            <a:r>
              <a:rPr lang="en-US" b="1" dirty="0"/>
              <a:t> </a:t>
            </a:r>
            <a:r>
              <a:rPr lang="en-US" b="1" dirty="0" err="1"/>
              <a:t>phẫu</a:t>
            </a:r>
            <a:r>
              <a:rPr lang="en-US" b="1" dirty="0"/>
              <a:t> </a:t>
            </a:r>
            <a:r>
              <a:rPr lang="en-US" b="1" dirty="0" err="1"/>
              <a:t>hệ</a:t>
            </a:r>
            <a:r>
              <a:rPr lang="en-US" b="1" dirty="0"/>
              <a:t> </a:t>
            </a:r>
            <a:r>
              <a:rPr lang="en-US" b="1" dirty="0" err="1"/>
              <a:t>tim</a:t>
            </a:r>
            <a:r>
              <a:rPr lang="en-US" b="1" dirty="0"/>
              <a:t> </a:t>
            </a:r>
            <a:r>
              <a:rPr lang="en-US" b="1" dirty="0" err="1"/>
              <a:t>mạch</a:t>
            </a:r>
            <a:endParaRPr lang="vi-VN" b="1" dirty="0"/>
          </a:p>
        </p:txBody>
      </p:sp>
      <p:pic>
        <p:nvPicPr>
          <p:cNvPr id="4" name="Picture 3"/>
          <p:cNvPicPr>
            <a:picLocks noChangeAspect="1"/>
          </p:cNvPicPr>
          <p:nvPr/>
        </p:nvPicPr>
        <p:blipFill>
          <a:blip r:embed="rId2"/>
          <a:stretch>
            <a:fillRect/>
          </a:stretch>
        </p:blipFill>
        <p:spPr>
          <a:xfrm>
            <a:off x="1973464" y="842909"/>
            <a:ext cx="7768309" cy="5654483"/>
          </a:xfrm>
          <a:prstGeom prst="rect">
            <a:avLst/>
          </a:prstGeom>
        </p:spPr>
      </p:pic>
    </p:spTree>
    <p:extLst>
      <p:ext uri="{BB962C8B-B14F-4D97-AF65-F5344CB8AC3E}">
        <p14:creationId xmlns:p14="http://schemas.microsoft.com/office/powerpoint/2010/main" val="3869307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D5E33-BCAD-42E0-B39C-42A113B7BE09}"/>
              </a:ext>
            </a:extLst>
          </p:cNvPr>
          <p:cNvSpPr>
            <a:spLocks noGrp="1"/>
          </p:cNvSpPr>
          <p:nvPr>
            <p:ph idx="1"/>
          </p:nvPr>
        </p:nvSpPr>
        <p:spPr>
          <a:xfrm>
            <a:off x="927100" y="388143"/>
            <a:ext cx="10737850" cy="6081713"/>
          </a:xfrm>
        </p:spPr>
        <p:txBody>
          <a:bodyPr>
            <a:normAutofit/>
          </a:bodyPr>
          <a:lstStyle/>
          <a:p>
            <a:pPr algn="just">
              <a:lnSpc>
                <a:spcPct val="150000"/>
              </a:lnSpc>
            </a:pPr>
            <a:r>
              <a:rPr lang="pl-PL" sz="3200" b="1" i="1" dirty="0">
                <a:effectLst/>
                <a:ea typeface="Times New Roman" panose="02020603050405020304" pitchFamily="18" charset="0"/>
                <a:cs typeface="Times New Roman" panose="02020603050405020304" pitchFamily="18" charset="0"/>
              </a:rPr>
              <a:t>Nhận định</a:t>
            </a:r>
            <a:endParaRPr lang="en-US" sz="3200" dirty="0">
              <a:effectLst/>
              <a:ea typeface="Times New Roman" panose="02020603050405020304" pitchFamily="18" charset="0"/>
              <a:cs typeface="Times New Roman" panose="02020603050405020304" pitchFamily="18" charset="0"/>
            </a:endParaRPr>
          </a:p>
          <a:p>
            <a:pPr algn="just">
              <a:lnSpc>
                <a:spcPct val="150000"/>
              </a:lnSpc>
            </a:pPr>
            <a:r>
              <a:rPr lang="it-IT" sz="3200" b="1" dirty="0">
                <a:effectLst/>
                <a:ea typeface="Times New Roman" panose="02020603050405020304" pitchFamily="18" charset="0"/>
                <a:cs typeface="Times New Roman" panose="02020603050405020304" pitchFamily="18" charset="0"/>
              </a:rPr>
              <a:t>- Hỏi bệnh: </a:t>
            </a:r>
            <a:endParaRPr lang="en-US" sz="3200" b="1" dirty="0">
              <a:effectLst/>
              <a:ea typeface="Times New Roman" panose="02020603050405020304" pitchFamily="18" charset="0"/>
              <a:cs typeface="Times New Roman" panose="02020603050405020304" pitchFamily="18" charset="0"/>
            </a:endParaRPr>
          </a:p>
          <a:p>
            <a:pPr algn="just">
              <a:lnSpc>
                <a:spcPct val="150000"/>
              </a:lnSpc>
            </a:pPr>
            <a:r>
              <a:rPr lang="it-IT" sz="3200" dirty="0">
                <a:effectLst/>
                <a:ea typeface="Times New Roman" panose="02020603050405020304" pitchFamily="18" charset="0"/>
                <a:cs typeface="Times New Roman" panose="02020603050405020304" pitchFamily="18" charset="0"/>
              </a:rPr>
              <a:t>+ Hoàn cảnh xuất hiện khó thở</a:t>
            </a:r>
            <a:endParaRPr lang="en-US" sz="3200" dirty="0">
              <a:effectLst/>
              <a:ea typeface="Times New Roman" panose="02020603050405020304" pitchFamily="18"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3098380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975" y="399245"/>
            <a:ext cx="6490952" cy="6086811"/>
          </a:xfrm>
        </p:spPr>
        <p:txBody>
          <a:bodyPr>
            <a:normAutofit/>
          </a:bodyPr>
          <a:lstStyle/>
          <a:p>
            <a:pPr algn="just">
              <a:lnSpc>
                <a:spcPct val="150000"/>
              </a:lnSpc>
            </a:pPr>
            <a:endParaRPr lang="en-US" dirty="0">
              <a:solidFill>
                <a:srgbClr val="FF0000"/>
              </a:solidFill>
            </a:endParaRPr>
          </a:p>
          <a:p>
            <a:pPr algn="just">
              <a:lnSpc>
                <a:spcPct val="150000"/>
              </a:lnSpc>
            </a:pPr>
            <a:r>
              <a:rPr lang="pl-PL" dirty="0">
                <a:solidFill>
                  <a:srgbClr val="FF0000"/>
                </a:solidFill>
              </a:rPr>
              <a:t>- Khó thở khi gắng sức: </a:t>
            </a:r>
            <a:r>
              <a:rPr lang="pl-PL" dirty="0"/>
              <a:t>chỉ xuất hiện khi BN hoạt động gắng sức, nặng hơn thì </a:t>
            </a:r>
            <a:r>
              <a:rPr lang="en-US" dirty="0"/>
              <a:t>NB </a:t>
            </a:r>
            <a:r>
              <a:rPr lang="pl-PL" dirty="0"/>
              <a:t>sẽ khó thở thường xuyên, cả khi nghỉ ngơi.</a:t>
            </a:r>
            <a:endParaRPr lang="en-US" dirty="0"/>
          </a:p>
        </p:txBody>
      </p:sp>
      <p:pic>
        <p:nvPicPr>
          <p:cNvPr id="5122" name="Picture 2" descr="Image result for Khó thở khi gắng s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94" y="1293984"/>
            <a:ext cx="4477178" cy="298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3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2766" y="399245"/>
            <a:ext cx="5859887" cy="6086811"/>
          </a:xfrm>
        </p:spPr>
        <p:txBody>
          <a:bodyPr>
            <a:normAutofit/>
          </a:bodyPr>
          <a:lstStyle/>
          <a:p>
            <a:pPr algn="just">
              <a:lnSpc>
                <a:spcPct val="150000"/>
              </a:lnSpc>
            </a:pPr>
            <a:r>
              <a:rPr lang="pl-PL" dirty="0">
                <a:solidFill>
                  <a:srgbClr val="FF0000"/>
                </a:solidFill>
              </a:rPr>
              <a:t>- Khó thở khi nằm đầu thấp</a:t>
            </a:r>
            <a:r>
              <a:rPr lang="pl-PL" dirty="0"/>
              <a:t>: đêm ngủ phải kê cao gối, nếu tuột gối khỏi đầu BN tỉnh giấc do khó thở và phải ngồi dậy một lát mới tiếp tục ngủ tiếp được.</a:t>
            </a:r>
            <a:endParaRPr lang="en-US" dirty="0"/>
          </a:p>
        </p:txBody>
      </p:sp>
      <p:pic>
        <p:nvPicPr>
          <p:cNvPr id="5124" name="Picture 4" descr="Image result for nằm đầu thấ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27" y="1184778"/>
            <a:ext cx="5265508" cy="325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5344731" cy="6086811"/>
          </a:xfrm>
        </p:spPr>
        <p:txBody>
          <a:bodyPr>
            <a:normAutofit/>
          </a:bodyPr>
          <a:lstStyle/>
          <a:p>
            <a:pPr>
              <a:lnSpc>
                <a:spcPct val="150000"/>
              </a:lnSpc>
            </a:pPr>
            <a:r>
              <a:rPr lang="pl-PL" dirty="0">
                <a:solidFill>
                  <a:srgbClr val="FF0000"/>
                </a:solidFill>
              </a:rPr>
              <a:t>- Khó thở kịch phát về ban đêm</a:t>
            </a:r>
            <a:endParaRPr lang="en-US" dirty="0">
              <a:solidFill>
                <a:srgbClr val="FF0000"/>
              </a:solidFill>
            </a:endParaRPr>
          </a:p>
          <a:p>
            <a:pPr>
              <a:lnSpc>
                <a:spcPct val="150000"/>
              </a:lnSpc>
            </a:pPr>
            <a:r>
              <a:rPr lang="pl-PL" b="1" dirty="0"/>
              <a:t>+ Cơn hen tim:</a:t>
            </a:r>
            <a:endParaRPr lang="en-US" dirty="0"/>
          </a:p>
          <a:p>
            <a:pPr>
              <a:lnSpc>
                <a:spcPct val="150000"/>
              </a:lnSpc>
            </a:pPr>
            <a:r>
              <a:rPr lang="pl-PL" b="1" dirty="0"/>
              <a:t>+ Phù phổi cấp:</a:t>
            </a:r>
            <a:endParaRPr lang="en-US" dirty="0"/>
          </a:p>
          <a:p>
            <a:pPr>
              <a:lnSpc>
                <a:spcPct val="150000"/>
              </a:lnSpc>
            </a:pPr>
            <a:r>
              <a:rPr lang="pl-PL" dirty="0">
                <a:solidFill>
                  <a:srgbClr val="FF0000"/>
                </a:solidFill>
              </a:rPr>
              <a:t>- Tắc mạch phổi: </a:t>
            </a:r>
            <a:r>
              <a:rPr lang="pl-PL" dirty="0"/>
              <a:t>đau dữ dội ở ngực, khó thở nhanh, khạc đờm ra lẫn máu, tim đập nhanh.</a:t>
            </a:r>
            <a:endParaRPr lang="en-US" dirty="0"/>
          </a:p>
          <a:p>
            <a:pPr>
              <a:lnSpc>
                <a:spcPct val="150000"/>
              </a:lnSpc>
            </a:pPr>
            <a:endParaRPr lang="en-US" dirty="0"/>
          </a:p>
        </p:txBody>
      </p:sp>
      <p:pic>
        <p:nvPicPr>
          <p:cNvPr id="1026" name="Picture 2" descr="Káº¿t quáº£ hÃ¬nh áº£nh cho con hen 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953" y="359134"/>
            <a:ext cx="3849754" cy="2890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phu phoi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80" y="3100362"/>
            <a:ext cx="4651688" cy="362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D5E33-BCAD-42E0-B39C-42A113B7BE09}"/>
              </a:ext>
            </a:extLst>
          </p:cNvPr>
          <p:cNvSpPr>
            <a:spLocks noGrp="1"/>
          </p:cNvSpPr>
          <p:nvPr>
            <p:ph idx="1"/>
          </p:nvPr>
        </p:nvSpPr>
        <p:spPr>
          <a:xfrm>
            <a:off x="927100" y="388143"/>
            <a:ext cx="10737850" cy="6081713"/>
          </a:xfrm>
        </p:spPr>
        <p:txBody>
          <a:bodyPr>
            <a:normAutofit/>
          </a:bodyPr>
          <a:lstStyle/>
          <a:p>
            <a:pPr algn="just">
              <a:lnSpc>
                <a:spcPct val="150000"/>
              </a:lnSpc>
            </a:pPr>
            <a:r>
              <a:rPr lang="it-IT" sz="2400" b="1" dirty="0">
                <a:effectLst/>
                <a:ea typeface="Times New Roman" panose="02020603050405020304" pitchFamily="18" charset="0"/>
                <a:cs typeface="Times New Roman" panose="02020603050405020304" pitchFamily="18" charset="0"/>
              </a:rPr>
              <a:t>+ Mức độ khó thở: kịch phát hay dai dẳng</a:t>
            </a:r>
            <a:endParaRPr lang="en-US" sz="2400" b="1" dirty="0">
              <a:effectLst/>
              <a:ea typeface="Times New Roman" panose="02020603050405020304" pitchFamily="18" charset="0"/>
              <a:cs typeface="Times New Roman" panose="02020603050405020304" pitchFamily="18" charset="0"/>
            </a:endParaRPr>
          </a:p>
          <a:p>
            <a:pPr algn="just">
              <a:lnSpc>
                <a:spcPct val="150000"/>
              </a:lnSpc>
            </a:pPr>
            <a:r>
              <a:rPr lang="it-IT" sz="2400" b="1" dirty="0">
                <a:effectLst/>
                <a:ea typeface="Times New Roman" panose="02020603050405020304" pitchFamily="18" charset="0"/>
                <a:cs typeface="Times New Roman" panose="02020603050405020304" pitchFamily="18" charset="0"/>
              </a:rPr>
              <a:t>+ Khó thở liên tục hay thành cơn</a:t>
            </a:r>
            <a:endParaRPr lang="en-US" sz="2400" b="1" dirty="0">
              <a:effectLst/>
              <a:ea typeface="Times New Roman" panose="02020603050405020304" pitchFamily="18" charset="0"/>
              <a:cs typeface="Times New Roman" panose="02020603050405020304" pitchFamily="18" charset="0"/>
            </a:endParaRPr>
          </a:p>
          <a:p>
            <a:pPr algn="just">
              <a:lnSpc>
                <a:spcPct val="150000"/>
              </a:lnSpc>
            </a:pPr>
            <a:r>
              <a:rPr lang="it-IT" sz="2400" b="1" dirty="0">
                <a:effectLst/>
                <a:ea typeface="Times New Roman" panose="02020603050405020304" pitchFamily="18" charset="0"/>
                <a:cs typeface="Times New Roman" panose="02020603050405020304" pitchFamily="18" charset="0"/>
              </a:rPr>
              <a:t>+ Khó thở thì nào</a:t>
            </a:r>
            <a:endParaRPr lang="en-US" sz="2400" b="1" dirty="0">
              <a:effectLst/>
              <a:ea typeface="Times New Roman" panose="02020603050405020304" pitchFamily="18" charset="0"/>
              <a:cs typeface="Times New Roman" panose="02020603050405020304" pitchFamily="18" charset="0"/>
            </a:endParaRPr>
          </a:p>
          <a:p>
            <a:pPr algn="just">
              <a:lnSpc>
                <a:spcPct val="150000"/>
              </a:lnSpc>
            </a:pPr>
            <a:r>
              <a:rPr lang="it-IT" sz="2400" b="1" dirty="0">
                <a:effectLst/>
                <a:ea typeface="Times New Roman" panose="02020603050405020304" pitchFamily="18" charset="0"/>
                <a:cs typeface="Times New Roman" panose="02020603050405020304" pitchFamily="18" charset="0"/>
              </a:rPr>
              <a:t>+ Khó thở có thay đổi theo tư thế không</a:t>
            </a:r>
            <a:endParaRPr lang="en-US" sz="2400" b="1" dirty="0">
              <a:effectLst/>
              <a:ea typeface="Times New Roman" panose="02020603050405020304" pitchFamily="18" charset="0"/>
              <a:cs typeface="Times New Roman" panose="02020603050405020304" pitchFamily="18" charset="0"/>
            </a:endParaRPr>
          </a:p>
          <a:p>
            <a:pPr algn="just">
              <a:lnSpc>
                <a:spcPct val="150000"/>
              </a:lnSpc>
            </a:pPr>
            <a:r>
              <a:rPr lang="it-IT" sz="2400" b="1" dirty="0">
                <a:effectLst/>
                <a:ea typeface="Times New Roman" panose="02020603050405020304" pitchFamily="18" charset="0"/>
                <a:cs typeface="Times New Roman" panose="02020603050405020304" pitchFamily="18" charset="0"/>
              </a:rPr>
              <a:t>+ Các yếu tố làm tình trạng khó thở nặng lên hoặc giảm đi</a:t>
            </a:r>
            <a:endParaRPr lang="en-US" sz="2400" b="1" dirty="0">
              <a:effectLst/>
              <a:ea typeface="Times New Roman" panose="02020603050405020304" pitchFamily="18" charset="0"/>
              <a:cs typeface="Times New Roman" panose="02020603050405020304" pitchFamily="18" charset="0"/>
            </a:endParaRPr>
          </a:p>
          <a:p>
            <a:endParaRPr lang="en-US" sz="3600" b="1" dirty="0"/>
          </a:p>
        </p:txBody>
      </p:sp>
    </p:spTree>
    <p:extLst>
      <p:ext uri="{BB962C8B-B14F-4D97-AF65-F5344CB8AC3E}">
        <p14:creationId xmlns:p14="http://schemas.microsoft.com/office/powerpoint/2010/main" val="3067081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D5E33-BCAD-42E0-B39C-42A113B7BE09}"/>
              </a:ext>
            </a:extLst>
          </p:cNvPr>
          <p:cNvSpPr>
            <a:spLocks noGrp="1"/>
          </p:cNvSpPr>
          <p:nvPr>
            <p:ph idx="1"/>
          </p:nvPr>
        </p:nvSpPr>
        <p:spPr>
          <a:xfrm>
            <a:off x="927100" y="388143"/>
            <a:ext cx="10737850" cy="6081713"/>
          </a:xfrm>
        </p:spPr>
        <p:txBody>
          <a:bodyPr>
            <a:normAutofit/>
          </a:bodyPr>
          <a:lstStyle/>
          <a:p>
            <a:pPr algn="just">
              <a:lnSpc>
                <a:spcPct val="150000"/>
              </a:lnSpc>
            </a:pPr>
            <a:r>
              <a:rPr lang="it-IT" b="1" dirty="0">
                <a:effectLst/>
                <a:ea typeface="Times New Roman" panose="02020603050405020304" pitchFamily="18" charset="0"/>
                <a:cs typeface="Times New Roman" panose="02020603050405020304" pitchFamily="18" charset="0"/>
              </a:rPr>
              <a:t>- Thăm khám:</a:t>
            </a:r>
            <a:endParaRPr lang="en-US" b="1"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Quan sát tư thế của người bệnh </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Đánh giá kiểu thở </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Đếm nhịp thở</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Xác định các dấu hiệu nặng của khó thở</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Đo SpO</a:t>
            </a:r>
            <a:r>
              <a:rPr lang="it-IT" baseline="-25000" dirty="0">
                <a:effectLst/>
                <a:ea typeface="Times New Roman" panose="02020603050405020304" pitchFamily="18" charset="0"/>
                <a:cs typeface="Times New Roman" panose="02020603050405020304" pitchFamily="18" charset="0"/>
              </a:rPr>
              <a:t>2</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it-IT" dirty="0">
                <a:effectLst/>
                <a:ea typeface="Times New Roman" panose="02020603050405020304" pitchFamily="18" charset="0"/>
                <a:cs typeface="Times New Roman" panose="02020603050405020304" pitchFamily="18" charset="0"/>
              </a:rPr>
              <a:t>+ Khám hô hấp</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3368984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D5E33-BCAD-42E0-B39C-42A113B7BE09}"/>
              </a:ext>
            </a:extLst>
          </p:cNvPr>
          <p:cNvSpPr>
            <a:spLocks noGrp="1"/>
          </p:cNvSpPr>
          <p:nvPr>
            <p:ph idx="1"/>
          </p:nvPr>
        </p:nvSpPr>
        <p:spPr>
          <a:xfrm>
            <a:off x="927100" y="388143"/>
            <a:ext cx="10737850" cy="6081713"/>
          </a:xfrm>
        </p:spPr>
        <p:txBody>
          <a:bodyPr>
            <a:normAutofit/>
          </a:bodyPr>
          <a:lstStyle/>
          <a:p>
            <a:pPr algn="just">
              <a:lnSpc>
                <a:spcPct val="150000"/>
              </a:lnSpc>
            </a:pPr>
            <a:r>
              <a:rPr lang="vi-VN" sz="2400" b="1" i="1" dirty="0">
                <a:effectLst/>
                <a:ea typeface="Times New Roman" panose="02020603050405020304" pitchFamily="18" charset="0"/>
                <a:cs typeface="Times New Roman" panose="02020603050405020304" pitchFamily="18" charset="0"/>
              </a:rPr>
              <a:t>Can thiệp điều dưỡng kiểm soát tình trạng khó thở</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Đặt </a:t>
            </a:r>
            <a:r>
              <a:rPr lang="en-US" sz="2400" dirty="0">
                <a:effectLst/>
                <a:ea typeface="Times New Roman" panose="02020603050405020304" pitchFamily="18" charset="0"/>
                <a:cs typeface="Times New Roman" panose="02020603050405020304" pitchFamily="18" charset="0"/>
              </a:rPr>
              <a:t>NB </a:t>
            </a:r>
            <a:r>
              <a:rPr lang="vi-VN" sz="2400" dirty="0">
                <a:effectLst/>
                <a:ea typeface="Times New Roman" panose="02020603050405020304" pitchFamily="18" charset="0"/>
                <a:cs typeface="Times New Roman" panose="02020603050405020304" pitchFamily="18" charset="0"/>
              </a:rPr>
              <a:t>nằm tư thế Fowler (nếu không có tụt </a:t>
            </a:r>
            <a:r>
              <a:rPr lang="en-US" sz="2400" dirty="0">
                <a:effectLst/>
                <a:ea typeface="Times New Roman" panose="02020603050405020304" pitchFamily="18" charset="0"/>
                <a:cs typeface="Times New Roman" panose="02020603050405020304" pitchFamily="18" charset="0"/>
              </a:rPr>
              <a:t>HA</a:t>
            </a:r>
            <a:r>
              <a:rPr lang="vi-VN" sz="2400" dirty="0">
                <a:effectLst/>
                <a:ea typeface="Times New Roman" panose="02020603050405020304" pitchFamily="18" charset="0"/>
                <a:cs typeface="Times New Roman" panose="02020603050405020304" pitchFamily="18" charset="0"/>
              </a:rPr>
              <a:t>), để thõng chân nếu cần.</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Cung cấp oxy qua gọng kính, mask. Phụ giúp BS đặt </a:t>
            </a:r>
            <a:r>
              <a:rPr lang="en-US" sz="2400" dirty="0">
                <a:effectLst/>
                <a:ea typeface="Times New Roman" panose="02020603050405020304" pitchFamily="18" charset="0"/>
                <a:cs typeface="Times New Roman" panose="02020603050405020304" pitchFamily="18" charset="0"/>
              </a:rPr>
              <a:t>NKQ</a:t>
            </a:r>
            <a:r>
              <a:rPr lang="vi-VN" sz="2400"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MKQ </a:t>
            </a:r>
            <a:r>
              <a:rPr lang="vi-VN" sz="2400" dirty="0">
                <a:effectLst/>
                <a:ea typeface="Times New Roman" panose="02020603050405020304" pitchFamily="18" charset="0"/>
                <a:cs typeface="Times New Roman" panose="02020603050405020304" pitchFamily="18" charset="0"/>
              </a:rPr>
              <a:t>nếu cần.</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THYL </a:t>
            </a:r>
            <a:r>
              <a:rPr lang="vi-VN" sz="2400" dirty="0">
                <a:effectLst/>
                <a:ea typeface="Times New Roman" panose="02020603050405020304" pitchFamily="18" charset="0"/>
                <a:cs typeface="Times New Roman" panose="02020603050405020304" pitchFamily="18" charset="0"/>
              </a:rPr>
              <a:t>thuốc: trợ tim digitalis, thuốc giãn mạch như risordan, renitec… Theo dõi đáp ứng của </a:t>
            </a:r>
            <a:r>
              <a:rPr lang="en-US" sz="2400" dirty="0">
                <a:effectLst/>
                <a:ea typeface="Times New Roman" panose="02020603050405020304" pitchFamily="18" charset="0"/>
                <a:cs typeface="Times New Roman" panose="02020603050405020304" pitchFamily="18" charset="0"/>
              </a:rPr>
              <a:t>NB </a:t>
            </a:r>
            <a:r>
              <a:rPr lang="vi-VN" sz="2400" dirty="0">
                <a:effectLst/>
                <a:ea typeface="Times New Roman" panose="02020603050405020304" pitchFamily="18" charset="0"/>
                <a:cs typeface="Times New Roman" panose="02020603050405020304" pitchFamily="18" charset="0"/>
              </a:rPr>
              <a:t>v</a:t>
            </a:r>
            <a:r>
              <a:rPr lang="en-US" sz="2400" dirty="0">
                <a:ea typeface="Times New Roman" panose="02020603050405020304" pitchFamily="18" charset="0"/>
                <a:cs typeface="Times New Roman" panose="02020603050405020304" pitchFamily="18" charset="0"/>
              </a:rPr>
              <a:t>à</a:t>
            </a:r>
            <a:r>
              <a:rPr lang="vi-VN" sz="2400" dirty="0">
                <a:effectLst/>
                <a:ea typeface="Times New Roman" panose="02020603050405020304" pitchFamily="18" charset="0"/>
                <a:cs typeface="Times New Roman" panose="02020603050405020304" pitchFamily="18" charset="0"/>
              </a:rPr>
              <a:t> tác dụng phụ của thuốc.</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Kiểm soát tình trạng hô hấp, SpO</a:t>
            </a:r>
            <a:r>
              <a:rPr lang="vi-VN" sz="2400" baseline="-25000" dirty="0">
                <a:effectLst/>
                <a:ea typeface="Times New Roman" panose="02020603050405020304" pitchFamily="18" charset="0"/>
                <a:cs typeface="Times New Roman" panose="02020603050405020304" pitchFamily="18" charset="0"/>
              </a:rPr>
              <a:t>2</a:t>
            </a:r>
            <a:r>
              <a:rPr lang="vi-VN" sz="2400" i="1" dirty="0">
                <a:effectLst/>
                <a:ea typeface="Times New Roman" panose="02020603050405020304" pitchFamily="18" charset="0"/>
                <a:cs typeface="Times New Roman" panose="02020603050405020304" pitchFamily="18" charset="0"/>
              </a:rPr>
              <a:t>­</a:t>
            </a:r>
            <a:r>
              <a:rPr lang="vi-VN" sz="2400" dirty="0">
                <a:effectLst/>
                <a:ea typeface="Times New Roman" panose="02020603050405020304" pitchFamily="18" charset="0"/>
                <a:cs typeface="Times New Roman" panose="02020603050405020304" pitchFamily="18" charset="0"/>
              </a:rPr>
              <a:t>­­­, tình trạng tinh thần, </a:t>
            </a:r>
            <a:r>
              <a:rPr lang="en-US" sz="2400" dirty="0">
                <a:effectLst/>
                <a:ea typeface="Times New Roman" panose="02020603050405020304" pitchFamily="18" charset="0"/>
                <a:cs typeface="Times New Roman" panose="02020603050405020304" pitchFamily="18" charset="0"/>
              </a:rPr>
              <a:t>DHST </a:t>
            </a:r>
            <a:r>
              <a:rPr lang="vi-VN" sz="2400" dirty="0">
                <a:effectLst/>
                <a:ea typeface="Times New Roman" panose="02020603050405020304" pitchFamily="18" charset="0"/>
                <a:cs typeface="Times New Roman" panose="02020603050405020304" pitchFamily="18" charset="0"/>
              </a:rPr>
              <a:t>và các triệu chứng khác.</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Tư vấn giáo dục sức khỏe cho </a:t>
            </a:r>
            <a:r>
              <a:rPr lang="en-US" sz="2400" dirty="0">
                <a:effectLst/>
                <a:ea typeface="Times New Roman" panose="02020603050405020304" pitchFamily="18" charset="0"/>
                <a:cs typeface="Times New Roman" panose="02020603050405020304" pitchFamily="18" charset="0"/>
              </a:rPr>
              <a:t>NB</a:t>
            </a:r>
          </a:p>
        </p:txBody>
      </p:sp>
    </p:spTree>
    <p:extLst>
      <p:ext uri="{BB962C8B-B14F-4D97-AF65-F5344CB8AC3E}">
        <p14:creationId xmlns:p14="http://schemas.microsoft.com/office/powerpoint/2010/main" val="3144062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578" y="244699"/>
            <a:ext cx="6632619" cy="6086811"/>
          </a:xfrm>
        </p:spPr>
        <p:txBody>
          <a:bodyPr>
            <a:normAutofit/>
          </a:bodyPr>
          <a:lstStyle/>
          <a:p>
            <a:pPr>
              <a:lnSpc>
                <a:spcPct val="150000"/>
              </a:lnSpc>
            </a:pPr>
            <a:r>
              <a:rPr lang="pl-PL" b="1" dirty="0"/>
              <a:t>Ho</a:t>
            </a:r>
            <a:endParaRPr lang="en-US" dirty="0"/>
          </a:p>
          <a:p>
            <a:pPr>
              <a:lnSpc>
                <a:spcPct val="150000"/>
              </a:lnSpc>
            </a:pPr>
            <a:r>
              <a:rPr lang="pl-PL" i="1" dirty="0"/>
              <a:t>Nguyên nhân</a:t>
            </a:r>
            <a:endParaRPr lang="en-US" dirty="0"/>
          </a:p>
          <a:p>
            <a:pPr>
              <a:lnSpc>
                <a:spcPct val="150000"/>
              </a:lnSpc>
            </a:pPr>
            <a:r>
              <a:rPr lang="pl-PL" b="1" dirty="0"/>
              <a:t>- Bệnh lý tim mạch: </a:t>
            </a:r>
            <a:r>
              <a:rPr lang="pl-PL" dirty="0"/>
              <a:t>suy tim trái, hẹp van hai lá, tăng áp lực </a:t>
            </a:r>
            <a:r>
              <a:rPr lang="en-US" dirty="0"/>
              <a:t>TM </a:t>
            </a:r>
            <a:r>
              <a:rPr lang="pl-PL" dirty="0"/>
              <a:t>phổi…</a:t>
            </a:r>
            <a:endParaRPr lang="en-US" dirty="0"/>
          </a:p>
        </p:txBody>
      </p:sp>
      <p:pic>
        <p:nvPicPr>
          <p:cNvPr id="7172" name="Picture 4" descr="Image result for vong tuan h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380" y="527151"/>
            <a:ext cx="4145969" cy="580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32B055-DCAB-47B8-B252-8851F53FF299}"/>
              </a:ext>
            </a:extLst>
          </p:cNvPr>
          <p:cNvSpPr>
            <a:spLocks noGrp="1"/>
          </p:cNvSpPr>
          <p:nvPr>
            <p:ph idx="1"/>
          </p:nvPr>
        </p:nvSpPr>
        <p:spPr>
          <a:xfrm>
            <a:off x="901700" y="584200"/>
            <a:ext cx="10452100" cy="5592763"/>
          </a:xfrm>
        </p:spPr>
        <p:txBody>
          <a:bodyPr>
            <a:normAutofit/>
          </a:bodyPr>
          <a:lstStyle/>
          <a:p>
            <a:pPr algn="just">
              <a:lnSpc>
                <a:spcPct val="150000"/>
              </a:lnSpc>
            </a:pPr>
            <a:r>
              <a:rPr lang="pl-PL" sz="3200" b="1" i="1" dirty="0">
                <a:effectLst/>
                <a:ea typeface="Times New Roman" panose="02020603050405020304" pitchFamily="18" charset="0"/>
                <a:cs typeface="Times New Roman" panose="02020603050405020304" pitchFamily="18" charset="0"/>
              </a:rPr>
              <a:t>Nhận định</a:t>
            </a:r>
            <a:endParaRPr lang="en-US" sz="3200" dirty="0">
              <a:effectLst/>
              <a:ea typeface="Times New Roman" panose="02020603050405020304" pitchFamily="18" charset="0"/>
              <a:cs typeface="Times New Roman" panose="02020603050405020304" pitchFamily="18" charset="0"/>
            </a:endParaRPr>
          </a:p>
          <a:p>
            <a:pPr marR="91440" algn="just">
              <a:lnSpc>
                <a:spcPct val="150000"/>
              </a:lnSpc>
            </a:pP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Hỏi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bệnh</a:t>
            </a:r>
            <a:r>
              <a:rPr lang="en-US" sz="3200" dirty="0">
                <a:effectLst/>
                <a:ea typeface="Times New Roman" panose="02020603050405020304" pitchFamily="18" charset="0"/>
                <a:cs typeface="Times New Roman" panose="02020603050405020304" pitchFamily="18" charset="0"/>
              </a:rPr>
              <a:t>:</a:t>
            </a:r>
          </a:p>
          <a:p>
            <a:pPr marR="91440" algn="just">
              <a:lnSpc>
                <a:spcPct val="150000"/>
              </a:lnSpc>
            </a:pP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Hoàn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cảnh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và</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thời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xuất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hiện</a:t>
            </a:r>
            <a:endParaRPr lang="en-US" sz="3200" dirty="0">
              <a:effectLst/>
              <a:ea typeface="Times New Roman" panose="02020603050405020304" pitchFamily="18" charset="0"/>
              <a:cs typeface="Times New Roman" panose="02020603050405020304" pitchFamily="18" charset="0"/>
            </a:endParaRPr>
          </a:p>
          <a:p>
            <a:pPr marR="91440" algn="just">
              <a:lnSpc>
                <a:spcPct val="150000"/>
              </a:lnSpc>
            </a:pP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Đặc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điểm</a:t>
            </a:r>
            <a:r>
              <a:rPr lang="en-US" sz="3200" dirty="0">
                <a:effectLst/>
                <a:ea typeface="Times New Roman" panose="02020603050405020304" pitchFamily="18" charset="0"/>
                <a:cs typeface="Times New Roman" panose="02020603050405020304" pitchFamily="18" charset="0"/>
              </a:rPr>
              <a:t> ho</a:t>
            </a:r>
          </a:p>
          <a:p>
            <a:endParaRPr lang="en-US" sz="4400" dirty="0"/>
          </a:p>
        </p:txBody>
      </p:sp>
    </p:spTree>
    <p:extLst>
      <p:ext uri="{BB962C8B-B14F-4D97-AF65-F5344CB8AC3E}">
        <p14:creationId xmlns:p14="http://schemas.microsoft.com/office/powerpoint/2010/main" val="1200123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6001553" cy="6086811"/>
          </a:xfrm>
        </p:spPr>
        <p:txBody>
          <a:bodyPr>
            <a:normAutofit/>
          </a:bodyPr>
          <a:lstStyle/>
          <a:p>
            <a:pPr>
              <a:lnSpc>
                <a:spcPct val="150000"/>
              </a:lnSpc>
            </a:pPr>
            <a:r>
              <a:rPr lang="pl-PL" i="1" dirty="0"/>
              <a:t>Đặc điểm ho do bệnh lý tuần hoàn</a:t>
            </a:r>
            <a:endParaRPr lang="en-US" dirty="0"/>
          </a:p>
          <a:p>
            <a:pPr>
              <a:lnSpc>
                <a:spcPct val="150000"/>
              </a:lnSpc>
            </a:pPr>
            <a:r>
              <a:rPr lang="pl-PL" b="1" dirty="0"/>
              <a:t>+ Ho khan: </a:t>
            </a:r>
            <a:r>
              <a:rPr lang="pl-PL" dirty="0"/>
              <a:t>Thường gặp trong tăng áp lực tuần hoàn phổi.</a:t>
            </a:r>
            <a:endParaRPr lang="en-US" dirty="0"/>
          </a:p>
          <a:p>
            <a:pPr>
              <a:lnSpc>
                <a:spcPct val="150000"/>
              </a:lnSpc>
            </a:pPr>
            <a:r>
              <a:rPr lang="pl-PL" b="1" dirty="0"/>
              <a:t>+ Ho ra máu: </a:t>
            </a:r>
            <a:r>
              <a:rPr lang="pl-PL" dirty="0"/>
              <a:t>Máu có thể đỏ tươi, đỏ thẫm, có thể chỉ vài vệt lẫn đờm hoặc rất nhiều.</a:t>
            </a:r>
            <a:endParaRPr lang="en-US" dirty="0"/>
          </a:p>
        </p:txBody>
      </p:sp>
      <p:pic>
        <p:nvPicPr>
          <p:cNvPr id="1026" name="Picture 2" descr="Image result for ho k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168" y="636665"/>
            <a:ext cx="4043966" cy="2364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 ra má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168" y="3234140"/>
            <a:ext cx="4043966" cy="303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9394" y="183701"/>
            <a:ext cx="8321430" cy="6188591"/>
          </a:xfrm>
          <a:prstGeom prst="rect">
            <a:avLst/>
          </a:prstGeom>
        </p:spPr>
      </p:pic>
    </p:spTree>
    <p:extLst>
      <p:ext uri="{BB962C8B-B14F-4D97-AF65-F5344CB8AC3E}">
        <p14:creationId xmlns:p14="http://schemas.microsoft.com/office/powerpoint/2010/main" val="3048526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62586-0529-486C-AC84-633D3946DB13}"/>
              </a:ext>
            </a:extLst>
          </p:cNvPr>
          <p:cNvSpPr>
            <a:spLocks noGrp="1"/>
          </p:cNvSpPr>
          <p:nvPr>
            <p:ph idx="1"/>
          </p:nvPr>
        </p:nvSpPr>
        <p:spPr>
          <a:xfrm>
            <a:off x="971550" y="488950"/>
            <a:ext cx="10382250" cy="5688013"/>
          </a:xfrm>
        </p:spPr>
        <p:txBody>
          <a:bodyPr>
            <a:normAutofit/>
          </a:bodyPr>
          <a:lstStyle/>
          <a:p>
            <a:pPr marR="91440" algn="just">
              <a:lnSpc>
                <a:spcPct val="150000"/>
              </a:lnSpc>
            </a:pPr>
            <a:r>
              <a:rPr lang="pl-PL" sz="3200" b="1" i="1" dirty="0">
                <a:effectLst/>
                <a:ea typeface="Times New Roman" panose="02020603050405020304" pitchFamily="18" charset="0"/>
                <a:cs typeface="Times New Roman" panose="02020603050405020304" pitchFamily="18" charset="0"/>
              </a:rPr>
              <a:t>Can thiệp điều dưỡng cải thiện tình trạng ho</a:t>
            </a:r>
            <a:endParaRPr lang="en-US" sz="3200" dirty="0">
              <a:effectLst/>
              <a:ea typeface="Times New Roman" panose="02020603050405020304" pitchFamily="18" charset="0"/>
              <a:cs typeface="Times New Roman" panose="02020603050405020304" pitchFamily="18" charset="0"/>
            </a:endParaRPr>
          </a:p>
          <a:p>
            <a:pPr marR="91440" algn="just">
              <a:lnSpc>
                <a:spcPct val="150000"/>
              </a:lnSpc>
            </a:pPr>
            <a:r>
              <a:rPr lang="en-US" sz="3200" dirty="0">
                <a:effectLst/>
                <a:ea typeface="Times New Roman" panose="02020603050405020304" pitchFamily="18" charset="0"/>
                <a:cs typeface="Times New Roman" panose="02020603050405020304" pitchFamily="18" charset="0"/>
              </a:rPr>
              <a:t>- </a:t>
            </a:r>
            <a:r>
              <a:rPr lang="nb-NO" sz="3200" dirty="0">
                <a:effectLst/>
                <a:ea typeface="Times New Roman" panose="02020603050405020304" pitchFamily="18" charset="0"/>
                <a:cs typeface="Times New Roman" panose="02020603050405020304" pitchFamily="18" charset="0"/>
              </a:rPr>
              <a:t>NB ho khan: Thực hiện y lệnh thuôc giảm ho </a:t>
            </a:r>
            <a:endParaRPr lang="en-US" sz="3200" dirty="0">
              <a:effectLst/>
              <a:ea typeface="Times New Roman" panose="02020603050405020304" pitchFamily="18" charset="0"/>
              <a:cs typeface="Times New Roman" panose="02020603050405020304" pitchFamily="18" charset="0"/>
            </a:endParaRPr>
          </a:p>
          <a:p>
            <a:pPr algn="just">
              <a:lnSpc>
                <a:spcPct val="150000"/>
              </a:lnSpc>
            </a:pPr>
            <a:r>
              <a:rPr lang="nb-NO" sz="3200" dirty="0">
                <a:effectLst/>
                <a:ea typeface="Times New Roman" panose="02020603050405020304" pitchFamily="18" charset="0"/>
                <a:cs typeface="Times New Roman" panose="02020603050405020304" pitchFamily="18" charset="0"/>
              </a:rPr>
              <a:t>- NB ho khạc </a:t>
            </a:r>
            <a:r>
              <a:rPr lang="vi-VN" sz="3200" dirty="0">
                <a:effectLst/>
                <a:ea typeface="Times New Roman" panose="02020603050405020304" pitchFamily="18" charset="0"/>
                <a:cs typeface="Times New Roman" panose="02020603050405020304" pitchFamily="18" charset="0"/>
              </a:rPr>
              <a:t>ra máu</a:t>
            </a:r>
            <a:r>
              <a:rPr lang="nb-NO" sz="3200" dirty="0">
                <a:effectLst/>
                <a:ea typeface="Times New Roman" panose="02020603050405020304" pitchFamily="18" charset="0"/>
                <a:cs typeface="Times New Roman" panose="02020603050405020304" pitchFamily="18" charset="0"/>
              </a:rPr>
              <a:t>:</a:t>
            </a:r>
            <a:r>
              <a:rPr lang="vi-VN" sz="3200" dirty="0">
                <a:effectLst/>
                <a:ea typeface="Times New Roman" panose="02020603050405020304" pitchFamily="18" charset="0"/>
                <a:cs typeface="Times New Roman" panose="02020603050405020304" pitchFamily="18" charset="0"/>
              </a:rPr>
              <a:t> thực hiện y lệnh thuốc</a:t>
            </a:r>
            <a:endParaRPr lang="en-US" sz="3200" dirty="0">
              <a:effectLst/>
              <a:ea typeface="Times New Roman" panose="02020603050405020304" pitchFamily="18"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2345836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5203064" cy="6086811"/>
          </a:xfrm>
        </p:spPr>
        <p:txBody>
          <a:bodyPr>
            <a:normAutofit/>
          </a:bodyPr>
          <a:lstStyle/>
          <a:p>
            <a:pPr algn="just">
              <a:lnSpc>
                <a:spcPct val="150000"/>
              </a:lnSpc>
            </a:pPr>
            <a:r>
              <a:rPr lang="pl-PL" b="1" dirty="0"/>
              <a:t>Ngất</a:t>
            </a:r>
            <a:endParaRPr lang="en-US" dirty="0"/>
          </a:p>
          <a:p>
            <a:pPr>
              <a:lnSpc>
                <a:spcPct val="150000"/>
              </a:lnSpc>
            </a:pPr>
            <a:r>
              <a:rPr lang="pl-PL" dirty="0"/>
              <a:t>Ngất là sự mất ý thức tạm thời do giảm tưới máu toàn não bộ với các biểu hiện khởi phát nhanh,kéo dài ngắn và hồi phục hoàn toàn.</a:t>
            </a:r>
            <a:endParaRPr lang="en-US" dirty="0"/>
          </a:p>
        </p:txBody>
      </p:sp>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6" y="960436"/>
            <a:ext cx="5949949" cy="446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11250769" cy="6086811"/>
          </a:xfrm>
        </p:spPr>
        <p:txBody>
          <a:bodyPr>
            <a:normAutofit lnSpcReduction="10000"/>
          </a:bodyPr>
          <a:lstStyle/>
          <a:p>
            <a:pPr>
              <a:lnSpc>
                <a:spcPct val="150000"/>
              </a:lnSpc>
            </a:pPr>
            <a:r>
              <a:rPr lang="pl-PL" b="1" dirty="0"/>
              <a:t>Nguyên nhân</a:t>
            </a:r>
            <a:r>
              <a:rPr lang="pl-PL" b="1" i="1" dirty="0"/>
              <a:t>:</a:t>
            </a:r>
            <a:endParaRPr lang="en-US" b="1" dirty="0"/>
          </a:p>
          <a:p>
            <a:pPr>
              <a:lnSpc>
                <a:spcPct val="150000"/>
              </a:lnSpc>
            </a:pPr>
            <a:r>
              <a:rPr lang="pl-PL" b="1" dirty="0">
                <a:solidFill>
                  <a:srgbClr val="FF0000"/>
                </a:solidFill>
              </a:rPr>
              <a:t>- Bệnh lý tuần hoàn:</a:t>
            </a:r>
            <a:endParaRPr lang="en-US" b="1" dirty="0">
              <a:solidFill>
                <a:srgbClr val="FF0000"/>
              </a:solidFill>
            </a:endParaRPr>
          </a:p>
          <a:p>
            <a:pPr>
              <a:lnSpc>
                <a:spcPct val="150000"/>
              </a:lnSpc>
            </a:pPr>
            <a:r>
              <a:rPr lang="pl-PL" dirty="0"/>
              <a:t>+ </a:t>
            </a:r>
            <a:r>
              <a:rPr lang="en-US" dirty="0"/>
              <a:t>RL </a:t>
            </a:r>
            <a:r>
              <a:rPr lang="pl-PL" dirty="0"/>
              <a:t>nhịp tim: block nhĩ thất dẫn đễn tim đập rất chậm dẫn đến không đủ khả năng đưa máu và dưỡng khí lên não.</a:t>
            </a:r>
            <a:r>
              <a:rPr lang="vi-VN" dirty="0"/>
              <a:t> N</a:t>
            </a:r>
            <a:r>
              <a:rPr lang="pl-PL" dirty="0"/>
              <a:t>ếu tim đập quá nhanh thì khả năng bơm máu lên não </a:t>
            </a:r>
            <a:r>
              <a:rPr lang="vi-VN" dirty="0"/>
              <a:t>cũng </a:t>
            </a:r>
            <a:r>
              <a:rPr lang="pl-PL" dirty="0"/>
              <a:t>giảm sút gây ngất.</a:t>
            </a:r>
            <a:endParaRPr lang="en-US" dirty="0"/>
          </a:p>
          <a:p>
            <a:pPr>
              <a:lnSpc>
                <a:spcPct val="150000"/>
              </a:lnSpc>
            </a:pPr>
            <a:r>
              <a:rPr lang="pl-PL" dirty="0"/>
              <a:t>+ Bệnh van tim: hẹp </a:t>
            </a:r>
            <a:r>
              <a:rPr lang="en-US" dirty="0"/>
              <a:t>ĐMC</a:t>
            </a:r>
            <a:r>
              <a:rPr lang="pl-PL" dirty="0"/>
              <a:t> làm máu từ thất trái ra đại tuần hoàn bị cản trở dẫn đến thiếu máu não.</a:t>
            </a:r>
            <a:endParaRPr lang="en-US" dirty="0"/>
          </a:p>
          <a:p>
            <a:pPr>
              <a:lnSpc>
                <a:spcPct val="150000"/>
              </a:lnSpc>
            </a:pPr>
            <a:r>
              <a:rPr lang="pl-PL" dirty="0"/>
              <a:t>+ Bệnh </a:t>
            </a:r>
            <a:r>
              <a:rPr lang="en-US" dirty="0"/>
              <a:t>ĐMV </a:t>
            </a:r>
            <a:r>
              <a:rPr lang="pl-PL" dirty="0"/>
              <a:t>và cơ tim.</a:t>
            </a:r>
            <a:endParaRPr lang="en-US" dirty="0"/>
          </a:p>
          <a:p>
            <a:pPr>
              <a:lnSpc>
                <a:spcPct val="150000"/>
              </a:lnSpc>
            </a:pPr>
            <a:r>
              <a:rPr lang="pl-PL" dirty="0"/>
              <a:t>+ Hạ </a:t>
            </a:r>
            <a:r>
              <a:rPr lang="en-US" dirty="0"/>
              <a:t>HA</a:t>
            </a:r>
          </a:p>
        </p:txBody>
      </p:sp>
    </p:spTree>
    <p:extLst>
      <p:ext uri="{BB962C8B-B14F-4D97-AF65-F5344CB8AC3E}">
        <p14:creationId xmlns:p14="http://schemas.microsoft.com/office/powerpoint/2010/main" val="270406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247" y="988824"/>
            <a:ext cx="6000049" cy="38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descr="1.jpg"/>
          <p:cNvPicPr>
            <a:picLocks noGrp="1" noChangeAspect="1"/>
          </p:cNvPicPr>
          <p:nvPr>
            <p:ph idx="1"/>
          </p:nvPr>
        </p:nvPicPr>
        <p:blipFill>
          <a:blip r:embed="rId3"/>
          <a:stretch>
            <a:fillRect/>
          </a:stretch>
        </p:blipFill>
        <p:spPr>
          <a:xfrm>
            <a:off x="637309" y="988824"/>
            <a:ext cx="5370022" cy="3922451"/>
          </a:xfrm>
        </p:spPr>
      </p:pic>
    </p:spTree>
    <p:extLst>
      <p:ext uri="{BB962C8B-B14F-4D97-AF65-F5344CB8AC3E}">
        <p14:creationId xmlns:p14="http://schemas.microsoft.com/office/powerpoint/2010/main" val="3658200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B4F4B-25A7-4612-B5FE-38220903E174}"/>
              </a:ext>
            </a:extLst>
          </p:cNvPr>
          <p:cNvSpPr>
            <a:spLocks noGrp="1"/>
          </p:cNvSpPr>
          <p:nvPr>
            <p:ph idx="1"/>
          </p:nvPr>
        </p:nvSpPr>
        <p:spPr>
          <a:xfrm>
            <a:off x="901700" y="292100"/>
            <a:ext cx="10845800" cy="6176963"/>
          </a:xfrm>
        </p:spPr>
        <p:txBody>
          <a:bodyPr>
            <a:normAutofit/>
          </a:bodyPr>
          <a:lstStyle/>
          <a:p>
            <a:pPr algn="just">
              <a:lnSpc>
                <a:spcPct val="150000"/>
              </a:lnSpc>
            </a:pPr>
            <a:r>
              <a:rPr lang="pl-PL" b="1" i="1" dirty="0">
                <a:effectLst/>
                <a:ea typeface="Times New Roman" panose="02020603050405020304" pitchFamily="18" charset="0"/>
                <a:cs typeface="Times New Roman" panose="02020603050405020304" pitchFamily="18" charset="0"/>
              </a:rPr>
              <a:t>Nhận định</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Các chức năng sống: tuần hoàn, hô hấp, thần kinh</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Thời gian, hoàn cảnh ngất</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3414712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B4F4B-25A7-4612-B5FE-38220903E174}"/>
              </a:ext>
            </a:extLst>
          </p:cNvPr>
          <p:cNvSpPr>
            <a:spLocks noGrp="1"/>
          </p:cNvSpPr>
          <p:nvPr>
            <p:ph idx="1"/>
          </p:nvPr>
        </p:nvSpPr>
        <p:spPr>
          <a:xfrm>
            <a:off x="901700" y="292100"/>
            <a:ext cx="10845800" cy="6176963"/>
          </a:xfrm>
        </p:spPr>
        <p:txBody>
          <a:bodyPr>
            <a:normAutofit/>
          </a:bodyPr>
          <a:lstStyle/>
          <a:p>
            <a:pPr algn="just">
              <a:lnSpc>
                <a:spcPct val="150000"/>
              </a:lnSpc>
            </a:pPr>
            <a:r>
              <a:rPr lang="pl-PL" sz="2400" b="1" i="1" dirty="0">
                <a:effectLst/>
                <a:ea typeface="Times New Roman" panose="02020603050405020304" pitchFamily="18" charset="0"/>
                <a:cs typeface="Times New Roman" panose="02020603050405020304" pitchFamily="18" charset="0"/>
              </a:rPr>
              <a:t>Can thiệp điều dưỡng khi người bệnh ngất </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Ngay lập tức đặt </a:t>
            </a:r>
            <a:r>
              <a:rPr lang="en-US" sz="2400" dirty="0">
                <a:ea typeface="Times New Roman" panose="02020603050405020304" pitchFamily="18" charset="0"/>
                <a:cs typeface="Times New Roman" panose="02020603050405020304" pitchFamily="18" charset="0"/>
              </a:rPr>
              <a:t>NB </a:t>
            </a:r>
            <a:r>
              <a:rPr lang="pl-PL" sz="2400" dirty="0">
                <a:effectLst/>
                <a:ea typeface="Times New Roman" panose="02020603050405020304" pitchFamily="18" charset="0"/>
                <a:cs typeface="Times New Roman" panose="02020603050405020304" pitchFamily="18" charset="0"/>
              </a:rPr>
              <a:t>lên giường cứng hoặc sàn nhà, để </a:t>
            </a:r>
            <a:r>
              <a:rPr lang="en-US" sz="2400" dirty="0">
                <a:effectLst/>
                <a:ea typeface="Times New Roman" panose="02020603050405020304" pitchFamily="18" charset="0"/>
                <a:cs typeface="Times New Roman" panose="02020603050405020304" pitchFamily="18" charset="0"/>
              </a:rPr>
              <a:t>NB </a:t>
            </a:r>
            <a:r>
              <a:rPr lang="pl-PL" sz="2400" dirty="0">
                <a:effectLst/>
                <a:ea typeface="Times New Roman" panose="02020603050405020304" pitchFamily="18" charset="0"/>
                <a:cs typeface="Times New Roman" panose="02020603050405020304" pitchFamily="18" charset="0"/>
              </a:rPr>
              <a:t>nằm ngửa.</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Nới rộng quần áo, giật tóc mai. </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Nâng cao chân để máu dồn về tim.</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Kiểm tra mạch, huyết áp, thông thoáng đường thở, kích thích tim hoạt động. </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THYL </a:t>
            </a:r>
            <a:r>
              <a:rPr lang="pl-PL" sz="2400" dirty="0">
                <a:effectLst/>
                <a:ea typeface="Times New Roman" panose="02020603050405020304" pitchFamily="18" charset="0"/>
                <a:cs typeface="Times New Roman" panose="02020603050405020304" pitchFamily="18" charset="0"/>
              </a:rPr>
              <a:t>thở oxy, thuốc điều trị loạn nhịp tim hoặc nâng huyết áp.</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pl-PL" sz="2400" dirty="0">
                <a:effectLst/>
                <a:ea typeface="Times New Roman" panose="02020603050405020304" pitchFamily="18" charset="0"/>
                <a:cs typeface="Times New Roman" panose="02020603050405020304" pitchFamily="18" charset="0"/>
              </a:rPr>
              <a:t>- Khi </a:t>
            </a:r>
            <a:r>
              <a:rPr lang="en-US" sz="2400" dirty="0">
                <a:effectLst/>
                <a:ea typeface="Times New Roman" panose="02020603050405020304" pitchFamily="18" charset="0"/>
                <a:cs typeface="Times New Roman" panose="02020603050405020304" pitchFamily="18" charset="0"/>
              </a:rPr>
              <a:t>NB </a:t>
            </a:r>
            <a:r>
              <a:rPr lang="pl-PL" sz="2400" dirty="0">
                <a:effectLst/>
                <a:ea typeface="Times New Roman" panose="02020603050405020304" pitchFamily="18" charset="0"/>
                <a:cs typeface="Times New Roman" panose="02020603050405020304" pitchFamily="18" charset="0"/>
              </a:rPr>
              <a:t>tỉnh lại, không nên cho ngồi dậy ngay để tránh tình trạng ngất lại.</a:t>
            </a:r>
            <a:endParaRPr lang="en-US" sz="2400" dirty="0">
              <a:effectLst/>
              <a:ea typeface="Times New Roman" panose="02020603050405020304" pitchFamily="18"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22016787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8937938" cy="6086811"/>
          </a:xfrm>
        </p:spPr>
        <p:txBody>
          <a:bodyPr/>
          <a:lstStyle/>
          <a:p>
            <a:pPr>
              <a:lnSpc>
                <a:spcPct val="150000"/>
              </a:lnSpc>
            </a:pPr>
            <a:r>
              <a:rPr lang="pl-PL" b="1" dirty="0"/>
              <a:t>Hồi hộp đánh trống ngực</a:t>
            </a:r>
            <a:endParaRPr lang="en-US" dirty="0"/>
          </a:p>
          <a:p>
            <a:pPr>
              <a:lnSpc>
                <a:spcPct val="150000"/>
              </a:lnSpc>
            </a:pPr>
            <a:r>
              <a:rPr lang="vi-VN" dirty="0"/>
              <a:t>L</a:t>
            </a:r>
            <a:r>
              <a:rPr lang="pl-PL" dirty="0"/>
              <a:t>à cảm giác tim đập mạnh, nhanh hoặc không đều do thay đổi nhịp tim. </a:t>
            </a:r>
            <a:endParaRPr lang="en-US" dirty="0"/>
          </a:p>
          <a:p>
            <a:pPr>
              <a:lnSpc>
                <a:spcPct val="150000"/>
              </a:lnSpc>
            </a:pPr>
            <a:r>
              <a:rPr lang="pl-PL" dirty="0"/>
              <a:t>Nguyên nhân:</a:t>
            </a:r>
            <a:endParaRPr lang="en-US" dirty="0"/>
          </a:p>
          <a:p>
            <a:pPr>
              <a:lnSpc>
                <a:spcPct val="150000"/>
              </a:lnSpc>
            </a:pPr>
            <a:r>
              <a:rPr lang="pl-PL" b="1" dirty="0"/>
              <a:t>- Bệnh lý </a:t>
            </a:r>
            <a:r>
              <a:rPr lang="en-US" b="1" dirty="0"/>
              <a:t>TM</a:t>
            </a:r>
            <a:r>
              <a:rPr lang="pl-PL" dirty="0"/>
              <a:t>: hẹp hở van tim, bệnh cơ tim, </a:t>
            </a:r>
            <a:r>
              <a:rPr lang="en-US" dirty="0"/>
              <a:t>THA</a:t>
            </a:r>
            <a:r>
              <a:rPr lang="pl-PL" dirty="0"/>
              <a:t>, </a:t>
            </a:r>
            <a:r>
              <a:rPr lang="en-US" dirty="0"/>
              <a:t>RL </a:t>
            </a:r>
            <a:r>
              <a:rPr lang="pl-PL" dirty="0"/>
              <a:t>nhịp tim (nhịp nhanh xoang, nhịp nhanh kịch phát trên thất, ngoại tâm thu...)</a:t>
            </a:r>
            <a:endParaRPr lang="en-US" dirty="0"/>
          </a:p>
        </p:txBody>
      </p:sp>
      <p:pic>
        <p:nvPicPr>
          <p:cNvPr id="2" name="Picture 1"/>
          <p:cNvPicPr>
            <a:picLocks noChangeAspect="1"/>
          </p:cNvPicPr>
          <p:nvPr/>
        </p:nvPicPr>
        <p:blipFill>
          <a:blip r:embed="rId2"/>
          <a:stretch>
            <a:fillRect/>
          </a:stretch>
        </p:blipFill>
        <p:spPr>
          <a:xfrm>
            <a:off x="9388700" y="1148835"/>
            <a:ext cx="2691683" cy="4225803"/>
          </a:xfrm>
          <a:prstGeom prst="rect">
            <a:avLst/>
          </a:prstGeom>
        </p:spPr>
      </p:pic>
    </p:spTree>
    <p:extLst>
      <p:ext uri="{BB962C8B-B14F-4D97-AF65-F5344CB8AC3E}">
        <p14:creationId xmlns:p14="http://schemas.microsoft.com/office/powerpoint/2010/main" val="322116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11250769" cy="4121239"/>
          </a:xfrm>
        </p:spPr>
        <p:txBody>
          <a:bodyPr>
            <a:normAutofit fontScale="92500" lnSpcReduction="10000"/>
          </a:bodyPr>
          <a:lstStyle/>
          <a:p>
            <a:pPr>
              <a:lnSpc>
                <a:spcPct val="150000"/>
              </a:lnSpc>
            </a:pPr>
            <a:r>
              <a:rPr lang="pl-PL" b="1" dirty="0"/>
              <a:t>Phù</a:t>
            </a:r>
            <a:endParaRPr lang="en-US" dirty="0"/>
          </a:p>
          <a:p>
            <a:pPr>
              <a:lnSpc>
                <a:spcPct val="150000"/>
              </a:lnSpc>
            </a:pPr>
            <a:r>
              <a:rPr lang="pl-PL" dirty="0"/>
              <a:t>Phù là hiện tượng tăng dịch ngoài tế bào ở khu vực ngoài mạch máu.</a:t>
            </a:r>
            <a:endParaRPr lang="en-US" dirty="0"/>
          </a:p>
          <a:p>
            <a:pPr>
              <a:lnSpc>
                <a:spcPct val="150000"/>
              </a:lnSpc>
            </a:pPr>
            <a:r>
              <a:rPr lang="pl-PL" i="1" dirty="0"/>
              <a:t>Nguyên nhân</a:t>
            </a:r>
            <a:endParaRPr lang="en-US" dirty="0"/>
          </a:p>
          <a:p>
            <a:pPr>
              <a:lnSpc>
                <a:spcPct val="150000"/>
              </a:lnSpc>
            </a:pPr>
            <a:r>
              <a:rPr lang="pl-PL" b="1" i="1" dirty="0"/>
              <a:t>­</a:t>
            </a:r>
            <a:r>
              <a:rPr lang="pl-PL" b="1" dirty="0"/>
              <a:t>- Bệnh lý tuần hoàn</a:t>
            </a:r>
            <a:endParaRPr lang="en-US" b="1" dirty="0"/>
          </a:p>
          <a:p>
            <a:pPr>
              <a:lnSpc>
                <a:spcPct val="150000"/>
              </a:lnSpc>
            </a:pPr>
            <a:r>
              <a:rPr lang="pl-PL" dirty="0"/>
              <a:t>+ Suy tim</a:t>
            </a:r>
            <a:endParaRPr lang="en-US" dirty="0"/>
          </a:p>
          <a:p>
            <a:pPr>
              <a:lnSpc>
                <a:spcPct val="150000"/>
              </a:lnSpc>
            </a:pPr>
            <a:r>
              <a:rPr lang="pl-PL" dirty="0"/>
              <a:t>+ Viêm tắc </a:t>
            </a:r>
            <a:r>
              <a:rPr lang="en-US" dirty="0"/>
              <a:t>TM, </a:t>
            </a:r>
            <a:r>
              <a:rPr lang="pl-PL" dirty="0"/>
              <a:t>bạch mạch</a:t>
            </a:r>
            <a:endParaRPr lang="en-US" dirty="0"/>
          </a:p>
        </p:txBody>
      </p:sp>
      <p:pic>
        <p:nvPicPr>
          <p:cNvPr id="4" name="Picture 3"/>
          <p:cNvPicPr/>
          <p:nvPr/>
        </p:nvPicPr>
        <p:blipFill>
          <a:blip r:embed="rId2" cstate="print"/>
          <a:srcRect/>
          <a:stretch>
            <a:fillRect/>
          </a:stretch>
        </p:blipFill>
        <p:spPr bwMode="auto">
          <a:xfrm>
            <a:off x="8248857" y="1841679"/>
            <a:ext cx="3439795" cy="2251075"/>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8261735" y="4222414"/>
            <a:ext cx="3439795" cy="2346325"/>
          </a:xfrm>
          <a:prstGeom prst="rect">
            <a:avLst/>
          </a:prstGeom>
          <a:noFill/>
          <a:ln w="9525">
            <a:noFill/>
            <a:miter lim="800000"/>
            <a:headEnd/>
            <a:tailEnd/>
          </a:ln>
        </p:spPr>
      </p:pic>
    </p:spTree>
    <p:extLst>
      <p:ext uri="{BB962C8B-B14F-4D97-AF65-F5344CB8AC3E}">
        <p14:creationId xmlns:p14="http://schemas.microsoft.com/office/powerpoint/2010/main" val="209890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7122016" cy="6086811"/>
          </a:xfrm>
        </p:spPr>
        <p:txBody>
          <a:bodyPr>
            <a:normAutofit fontScale="92500"/>
          </a:bodyPr>
          <a:lstStyle/>
          <a:p>
            <a:pPr>
              <a:lnSpc>
                <a:spcPct val="150000"/>
              </a:lnSpc>
            </a:pPr>
            <a:r>
              <a:rPr lang="pl-PL" i="1" dirty="0"/>
              <a:t>Đặc điểm phù do bệnh lý tuần hoàn</a:t>
            </a:r>
            <a:endParaRPr lang="en-US" dirty="0"/>
          </a:p>
          <a:p>
            <a:pPr>
              <a:lnSpc>
                <a:spcPct val="150000"/>
              </a:lnSpc>
            </a:pPr>
            <a:r>
              <a:rPr lang="pl-PL" dirty="0">
                <a:solidFill>
                  <a:srgbClr val="FF0000"/>
                </a:solidFill>
              </a:rPr>
              <a:t>- Phù do suy tim là do ứ trệ tuần hoàn</a:t>
            </a:r>
            <a:endParaRPr lang="en-US" dirty="0">
              <a:solidFill>
                <a:srgbClr val="FF0000"/>
              </a:solidFill>
            </a:endParaRPr>
          </a:p>
          <a:p>
            <a:pPr>
              <a:lnSpc>
                <a:spcPct val="150000"/>
              </a:lnSpc>
            </a:pPr>
            <a:r>
              <a:rPr lang="pl-PL" dirty="0"/>
              <a:t>+ Thường xảy ra vào lúc chiều tối.</a:t>
            </a:r>
            <a:endParaRPr lang="en-US" dirty="0"/>
          </a:p>
          <a:p>
            <a:pPr>
              <a:lnSpc>
                <a:spcPct val="150000"/>
              </a:lnSpc>
            </a:pPr>
            <a:r>
              <a:rPr lang="pl-PL" dirty="0"/>
              <a:t>+ Phù mềm bắt đầu ở vùng thấp trước: hai ban chân thường rõ phù ở mắt cá, mu bàn chân.</a:t>
            </a:r>
            <a:endParaRPr lang="en-US" dirty="0"/>
          </a:p>
          <a:p>
            <a:pPr>
              <a:lnSpc>
                <a:spcPct val="150000"/>
              </a:lnSpc>
            </a:pPr>
            <a:r>
              <a:rPr lang="pl-PL" dirty="0"/>
              <a:t>+ Giảm khi </a:t>
            </a:r>
            <a:r>
              <a:rPr lang="en-US" dirty="0"/>
              <a:t>NB </a:t>
            </a:r>
            <a:r>
              <a:rPr lang="pl-PL" dirty="0"/>
              <a:t>nằm nghỉ, kê cao chân. Tăng khi ăn mặn.</a:t>
            </a:r>
            <a:endParaRPr lang="en-US" dirty="0"/>
          </a:p>
          <a:p>
            <a:pPr>
              <a:lnSpc>
                <a:spcPct val="150000"/>
              </a:lnSpc>
            </a:pPr>
            <a:r>
              <a:rPr lang="pl-PL" dirty="0"/>
              <a:t>+ Triệu chứng kèm theo: tiểu đêm, khó thở, gan to, </a:t>
            </a:r>
            <a:r>
              <a:rPr lang="en-US" dirty="0"/>
              <a:t>TM </a:t>
            </a:r>
            <a:r>
              <a:rPr lang="pl-PL" dirty="0"/>
              <a:t>cổ nổi...</a:t>
            </a:r>
            <a:endParaRPr lang="en-US" dirty="0"/>
          </a:p>
        </p:txBody>
      </p:sp>
      <p:pic>
        <p:nvPicPr>
          <p:cNvPr id="6146" name="Picture 2" descr="Image result for vong tuan h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877" y="611746"/>
            <a:ext cx="4249062" cy="481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11250769" cy="6086811"/>
          </a:xfrm>
        </p:spPr>
        <p:txBody>
          <a:bodyPr>
            <a:normAutofit/>
          </a:bodyPr>
          <a:lstStyle/>
          <a:p>
            <a:pPr>
              <a:lnSpc>
                <a:spcPct val="150000"/>
              </a:lnSpc>
            </a:pPr>
            <a:r>
              <a:rPr lang="pl-PL" b="1" dirty="0"/>
              <a:t>- Phù do viêm tắc </a:t>
            </a:r>
            <a:r>
              <a:rPr lang="en-US" b="1" dirty="0"/>
              <a:t>TM</a:t>
            </a:r>
            <a:r>
              <a:rPr lang="pl-PL" b="1" dirty="0"/>
              <a:t>:</a:t>
            </a:r>
            <a:endParaRPr lang="en-US" b="1" dirty="0"/>
          </a:p>
          <a:p>
            <a:pPr>
              <a:lnSpc>
                <a:spcPct val="150000"/>
              </a:lnSpc>
            </a:pPr>
            <a:r>
              <a:rPr lang="pl-PL" dirty="0"/>
              <a:t>+ Thường phù một chi dưới.</a:t>
            </a:r>
            <a:endParaRPr lang="en-US" dirty="0"/>
          </a:p>
          <a:p>
            <a:pPr>
              <a:lnSpc>
                <a:spcPct val="150000"/>
              </a:lnSpc>
            </a:pPr>
            <a:r>
              <a:rPr lang="pl-PL" dirty="0"/>
              <a:t>+ Phù mềm, ấn không lõm và rất đau, đau tăng khi sờ nắn chi.</a:t>
            </a:r>
            <a:endParaRPr lang="en-US" dirty="0"/>
          </a:p>
          <a:p>
            <a:pPr>
              <a:lnSpc>
                <a:spcPct val="150000"/>
              </a:lnSpc>
            </a:pPr>
            <a:r>
              <a:rPr lang="pl-PL" dirty="0"/>
              <a:t>+ Triệu chứng kèm theo; sốt nhẹ, mạch nhanh.</a:t>
            </a:r>
            <a:endParaRPr lang="en-US" dirty="0"/>
          </a:p>
        </p:txBody>
      </p:sp>
      <p:pic>
        <p:nvPicPr>
          <p:cNvPr id="1026" name="Picture 2" descr="Image result for phu do tac bach m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896" y="3477894"/>
            <a:ext cx="5459614" cy="316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87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9926" y="257864"/>
            <a:ext cx="8461353" cy="6295805"/>
          </a:xfrm>
          <a:prstGeom prst="rect">
            <a:avLst/>
          </a:prstGeom>
        </p:spPr>
      </p:pic>
    </p:spTree>
    <p:extLst>
      <p:ext uri="{BB962C8B-B14F-4D97-AF65-F5344CB8AC3E}">
        <p14:creationId xmlns:p14="http://schemas.microsoft.com/office/powerpoint/2010/main" val="3376015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2" y="321972"/>
            <a:ext cx="7469746" cy="6086811"/>
          </a:xfrm>
        </p:spPr>
        <p:txBody>
          <a:bodyPr>
            <a:normAutofit/>
          </a:bodyPr>
          <a:lstStyle/>
          <a:p>
            <a:pPr>
              <a:lnSpc>
                <a:spcPct val="150000"/>
              </a:lnSpc>
            </a:pPr>
            <a:r>
              <a:rPr lang="pl-PL" b="1" dirty="0"/>
              <a:t>- Phù do viêm tắc bạch mạch:</a:t>
            </a:r>
            <a:endParaRPr lang="en-US" b="1" dirty="0"/>
          </a:p>
          <a:p>
            <a:pPr>
              <a:lnSpc>
                <a:spcPct val="150000"/>
              </a:lnSpc>
            </a:pPr>
            <a:r>
              <a:rPr lang="pl-PL" b="1" dirty="0"/>
              <a:t>+</a:t>
            </a:r>
            <a:r>
              <a:rPr lang="en-US" b="1" dirty="0"/>
              <a:t> </a:t>
            </a:r>
            <a:r>
              <a:rPr lang="vi-VN" b="1" dirty="0"/>
              <a:t>C</a:t>
            </a:r>
            <a:r>
              <a:rPr lang="pl-PL" b="1" dirty="0"/>
              <a:t>ấp tính: </a:t>
            </a:r>
            <a:r>
              <a:rPr lang="pl-PL" dirty="0"/>
              <a:t>phù mềm, ấn không lõm và rất đau, nổi rõ đường đi của mạch bạch huyết thành những đường đỏ, nóng, đau.</a:t>
            </a:r>
            <a:endParaRPr lang="en-US" dirty="0"/>
          </a:p>
          <a:p>
            <a:pPr>
              <a:lnSpc>
                <a:spcPct val="150000"/>
              </a:lnSpc>
            </a:pPr>
            <a:r>
              <a:rPr lang="en-US" b="1" dirty="0"/>
              <a:t>+ </a:t>
            </a:r>
            <a:r>
              <a:rPr lang="vi-VN" b="1" dirty="0"/>
              <a:t>M</a:t>
            </a:r>
            <a:r>
              <a:rPr lang="pl-PL" b="1" dirty="0"/>
              <a:t>ạn tính</a:t>
            </a:r>
            <a:r>
              <a:rPr lang="vi-VN" b="1" dirty="0"/>
              <a:t>:</a:t>
            </a:r>
            <a:r>
              <a:rPr lang="pl-PL" b="1" dirty="0"/>
              <a:t> </a:t>
            </a:r>
            <a:r>
              <a:rPr lang="pl-PL" dirty="0"/>
              <a:t>như trong bệnh chân voi do giun chỉ: thường ở một chi, da sạm, dầy cứng, ấn khó gây lõm, có tiền sử sốt và phù chi đó nhiều lần</a:t>
            </a:r>
            <a:endParaRPr lang="en-US" dirty="0"/>
          </a:p>
        </p:txBody>
      </p:sp>
      <p:pic>
        <p:nvPicPr>
          <p:cNvPr id="1026" name="Picture 2" descr="Kết quả hình ảnh cho phù chân v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536" y="1648494"/>
            <a:ext cx="4038814" cy="252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61" y="321972"/>
            <a:ext cx="7547019" cy="6086811"/>
          </a:xfrm>
        </p:spPr>
        <p:txBody>
          <a:bodyPr>
            <a:normAutofit fontScale="92500" lnSpcReduction="20000"/>
          </a:bodyPr>
          <a:lstStyle/>
          <a:p>
            <a:pPr algn="just">
              <a:lnSpc>
                <a:spcPct val="150000"/>
              </a:lnSpc>
            </a:pPr>
            <a:r>
              <a:rPr lang="pl-PL" sz="3200" b="1" dirty="0"/>
              <a:t>Các triệu chứng khác</a:t>
            </a:r>
            <a:endParaRPr lang="en-US" sz="3200" dirty="0"/>
          </a:p>
          <a:p>
            <a:pPr algn="just">
              <a:lnSpc>
                <a:spcPct val="150000"/>
              </a:lnSpc>
            </a:pPr>
            <a:r>
              <a:rPr lang="pl-PL" sz="3200" b="1" dirty="0"/>
              <a:t> - Mệt mỏi </a:t>
            </a:r>
            <a:r>
              <a:rPr lang="pl-PL" sz="3200" dirty="0"/>
              <a:t>có thể là triệu chứng của thiếu tưới máu toàn thân trong suy tim. </a:t>
            </a:r>
            <a:endParaRPr lang="vi-VN" sz="3200" dirty="0"/>
          </a:p>
          <a:p>
            <a:pPr algn="just">
              <a:lnSpc>
                <a:spcPct val="150000"/>
              </a:lnSpc>
            </a:pPr>
            <a:r>
              <a:rPr lang="pl-PL" sz="3200" dirty="0"/>
              <a:t>Mệt có thể còn do tác dụng của thuốc chẹn beta, thuốc hạ </a:t>
            </a:r>
            <a:r>
              <a:rPr lang="en-US" sz="3200" dirty="0"/>
              <a:t>HA </a:t>
            </a:r>
            <a:r>
              <a:rPr lang="pl-PL" sz="3200" dirty="0"/>
              <a:t>quá mạnh, thuốc lợi tiểu gây mất nước và điện giải (hạ kali, natri máu). </a:t>
            </a:r>
            <a:endParaRPr lang="vi-VN" sz="3200" dirty="0"/>
          </a:p>
          <a:p>
            <a:pPr algn="just">
              <a:lnSpc>
                <a:spcPct val="150000"/>
              </a:lnSpc>
            </a:pPr>
            <a:r>
              <a:rPr lang="pl-PL" sz="3200" dirty="0"/>
              <a:t>Mệt cũng có thể là dấu hiệu của </a:t>
            </a:r>
            <a:r>
              <a:rPr lang="en-US" sz="3200" dirty="0"/>
              <a:t>NK </a:t>
            </a:r>
            <a:r>
              <a:rPr lang="pl-PL" sz="3200" dirty="0"/>
              <a:t>như viêm màng trong tim</a:t>
            </a:r>
            <a:endParaRPr lang="en-US" sz="3200" dirty="0"/>
          </a:p>
          <a:p>
            <a:pPr algn="just">
              <a:lnSpc>
                <a:spcPct val="150000"/>
              </a:lnSpc>
            </a:pPr>
            <a:endParaRPr lang="en-US" sz="3200" dirty="0"/>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870" y="880783"/>
            <a:ext cx="3794248" cy="379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501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C899F8-8B87-444F-969C-66A4D0F1F16D}"/>
              </a:ext>
            </a:extLst>
          </p:cNvPr>
          <p:cNvPicPr>
            <a:picLocks noChangeAspect="1"/>
          </p:cNvPicPr>
          <p:nvPr/>
        </p:nvPicPr>
        <p:blipFill>
          <a:blip r:embed="rId2"/>
          <a:stretch>
            <a:fillRect/>
          </a:stretch>
        </p:blipFill>
        <p:spPr>
          <a:xfrm>
            <a:off x="1130276" y="376222"/>
            <a:ext cx="9556774" cy="5924648"/>
          </a:xfrm>
          <a:prstGeom prst="rect">
            <a:avLst/>
          </a:prstGeom>
        </p:spPr>
      </p:pic>
    </p:spTree>
    <p:extLst>
      <p:ext uri="{BB962C8B-B14F-4D97-AF65-F5344CB8AC3E}">
        <p14:creationId xmlns:p14="http://schemas.microsoft.com/office/powerpoint/2010/main" val="1197021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en-US" sz="2000" b="1" dirty="0" err="1">
                <a:effectLst/>
                <a:ea typeface="Times New Roman" panose="02020603050405020304" pitchFamily="18" charset="0"/>
                <a:cs typeface="Times New Roman" panose="02020603050405020304" pitchFamily="18" charset="0"/>
              </a:rPr>
              <a:t>Rối</a:t>
            </a:r>
            <a:r>
              <a:rPr lang="en-US" sz="2000" b="1" dirty="0">
                <a:effectLst/>
                <a:ea typeface="Times New Roman" panose="02020603050405020304" pitchFamily="18" charset="0"/>
                <a:cs typeface="Times New Roman" panose="02020603050405020304" pitchFamily="18" charset="0"/>
              </a:rPr>
              <a:t> </a:t>
            </a:r>
            <a:r>
              <a:rPr lang="en-US" sz="2000" b="1" dirty="0" err="1">
                <a:effectLst/>
                <a:ea typeface="Times New Roman" panose="02020603050405020304" pitchFamily="18" charset="0"/>
                <a:cs typeface="Times New Roman" panose="02020603050405020304" pitchFamily="18" charset="0"/>
              </a:rPr>
              <a:t>loạn</a:t>
            </a:r>
            <a:r>
              <a:rPr lang="en-US" sz="2000" b="1" dirty="0">
                <a:effectLst/>
                <a:ea typeface="Times New Roman" panose="02020603050405020304" pitchFamily="18" charset="0"/>
                <a:cs typeface="Times New Roman" panose="02020603050405020304" pitchFamily="18" charset="0"/>
              </a:rPr>
              <a:t> m</a:t>
            </a:r>
            <a:r>
              <a:rPr lang="vi-VN" sz="2000" b="1" dirty="0">
                <a:effectLst/>
                <a:ea typeface="Times New Roman" panose="02020603050405020304" pitchFamily="18" charset="0"/>
                <a:cs typeface="Times New Roman" panose="02020603050405020304" pitchFamily="18" charset="0"/>
              </a:rPr>
              <a:t>ạch</a:t>
            </a:r>
            <a:r>
              <a:rPr lang="en-US" sz="2000" b="1" dirty="0">
                <a:effectLst/>
                <a:ea typeface="Times New Roman" panose="02020603050405020304" pitchFamily="18" charset="0"/>
                <a:cs typeface="Times New Roman" panose="02020603050405020304" pitchFamily="18" charset="0"/>
              </a:rPr>
              <a:t> </a:t>
            </a:r>
            <a:r>
              <a:rPr lang="en-US" sz="2000" b="1" dirty="0" err="1">
                <a:effectLst/>
                <a:ea typeface="Times New Roman" panose="02020603050405020304" pitchFamily="18" charset="0"/>
                <a:cs typeface="Times New Roman" panose="02020603050405020304" pitchFamily="18" charset="0"/>
              </a:rPr>
              <a:t>và</a:t>
            </a:r>
            <a:r>
              <a:rPr lang="en-US" sz="2000" b="1" dirty="0">
                <a:effectLst/>
                <a:ea typeface="Times New Roman" panose="02020603050405020304" pitchFamily="18" charset="0"/>
                <a:cs typeface="Times New Roman" panose="02020603050405020304" pitchFamily="18" charset="0"/>
              </a:rPr>
              <a:t> </a:t>
            </a:r>
            <a:r>
              <a:rPr lang="en-US" sz="2000" b="1" dirty="0" err="1">
                <a:effectLst/>
                <a:ea typeface="Times New Roman" panose="02020603050405020304" pitchFamily="18" charset="0"/>
                <a:cs typeface="Times New Roman" panose="02020603050405020304" pitchFamily="18" charset="0"/>
              </a:rPr>
              <a:t>huyết</a:t>
            </a:r>
            <a:r>
              <a:rPr lang="en-US" sz="2000" b="1" dirty="0">
                <a:effectLst/>
                <a:ea typeface="Times New Roman" panose="02020603050405020304" pitchFamily="18" charset="0"/>
                <a:cs typeface="Times New Roman" panose="02020603050405020304" pitchFamily="18" charset="0"/>
              </a:rPr>
              <a:t> </a:t>
            </a:r>
            <a:r>
              <a:rPr lang="en-US" sz="2000" b="1" dirty="0" err="1">
                <a:effectLst/>
                <a:ea typeface="Times New Roman" panose="02020603050405020304" pitchFamily="18" charset="0"/>
                <a:cs typeface="Times New Roman" panose="02020603050405020304" pitchFamily="18" charset="0"/>
              </a:rPr>
              <a:t>áp</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en-US" sz="2000" b="1" i="1" dirty="0" err="1">
                <a:effectLst/>
                <a:ea typeface="Times New Roman" panose="02020603050405020304" pitchFamily="18" charset="0"/>
                <a:cs typeface="Times New Roman" panose="02020603050405020304" pitchFamily="18" charset="0"/>
              </a:rPr>
              <a:t>Rối</a:t>
            </a:r>
            <a:r>
              <a:rPr lang="en-US" sz="2000" b="1" i="1" dirty="0">
                <a:effectLst/>
                <a:ea typeface="Times New Roman" panose="02020603050405020304" pitchFamily="18" charset="0"/>
                <a:cs typeface="Times New Roman" panose="02020603050405020304" pitchFamily="18" charset="0"/>
              </a:rPr>
              <a:t> </a:t>
            </a:r>
            <a:r>
              <a:rPr lang="en-US" sz="2000" b="1" i="1" dirty="0" err="1">
                <a:effectLst/>
                <a:ea typeface="Times New Roman" panose="02020603050405020304" pitchFamily="18" charset="0"/>
                <a:cs typeface="Times New Roman" panose="02020603050405020304" pitchFamily="18" charset="0"/>
              </a:rPr>
              <a:t>loạn</a:t>
            </a:r>
            <a:r>
              <a:rPr lang="en-US" sz="2000" b="1" i="1" dirty="0">
                <a:effectLst/>
                <a:ea typeface="Times New Roman" panose="02020603050405020304" pitchFamily="18" charset="0"/>
                <a:cs typeface="Times New Roman" panose="02020603050405020304" pitchFamily="18" charset="0"/>
              </a:rPr>
              <a:t> đ</a:t>
            </a:r>
            <a:r>
              <a:rPr lang="vi-VN" sz="2000" b="1" i="1" dirty="0">
                <a:effectLst/>
                <a:ea typeface="Times New Roman" panose="02020603050405020304" pitchFamily="18" charset="0"/>
                <a:cs typeface="Times New Roman" panose="02020603050405020304" pitchFamily="18" charset="0"/>
              </a:rPr>
              <a:t>ộng mạch</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vi-VN" sz="2000" dirty="0">
                <a:effectLst/>
                <a:ea typeface="Times New Roman" panose="02020603050405020304" pitchFamily="18" charset="0"/>
                <a:cs typeface="Times New Roman" panose="02020603050405020304" pitchFamily="18" charset="0"/>
              </a:rPr>
              <a:t>- Tần số mạch: Bình thường ở người lớn</a:t>
            </a:r>
            <a:r>
              <a:rPr lang="en-US" sz="2000" dirty="0">
                <a:effectLst/>
                <a:ea typeface="Times New Roman" panose="02020603050405020304" pitchFamily="18" charset="0"/>
                <a:cs typeface="Times New Roman" panose="02020603050405020304" pitchFamily="18" charset="0"/>
              </a:rPr>
              <a:t> </a:t>
            </a:r>
            <a:r>
              <a:rPr lang="vi-VN" sz="2000" dirty="0">
                <a:effectLst/>
                <a:ea typeface="Times New Roman" panose="02020603050405020304" pitchFamily="18" charset="0"/>
                <a:cs typeface="Times New Roman" panose="02020603050405020304" pitchFamily="18" charset="0"/>
              </a:rPr>
              <a:t>là 60 - 80l/phút.</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vi-VN" sz="2000" dirty="0">
                <a:solidFill>
                  <a:srgbClr val="FF0000"/>
                </a:solidFill>
                <a:effectLst/>
                <a:ea typeface="Times New Roman" panose="02020603050405020304" pitchFamily="18" charset="0"/>
                <a:cs typeface="Times New Roman" panose="02020603050405020304" pitchFamily="18" charset="0"/>
              </a:rPr>
              <a:t>Mạch nhanh khi: </a:t>
            </a:r>
            <a:endParaRPr lang="en-US" sz="2000" dirty="0">
              <a:solidFill>
                <a:srgbClr val="FF0000"/>
              </a:solidFill>
              <a:effectLst/>
              <a:ea typeface="Times New Roman" panose="02020603050405020304" pitchFamily="18" charset="0"/>
              <a:cs typeface="Times New Roman" panose="02020603050405020304" pitchFamily="18" charset="0"/>
            </a:endParaRPr>
          </a:p>
          <a:p>
            <a:pPr marL="457200" algn="just">
              <a:lnSpc>
                <a:spcPct val="150000"/>
              </a:lnSpc>
            </a:pPr>
            <a:r>
              <a:rPr lang="vi-VN" sz="2000" dirty="0">
                <a:effectLst/>
                <a:ea typeface="Times New Roman" panose="02020603050405020304" pitchFamily="18" charset="0"/>
                <a:cs typeface="Times New Roman" panose="02020603050405020304" pitchFamily="18" charset="0"/>
              </a:rPr>
              <a:t>Sốt, lo lắng sợ hãi kích động hoặc hoạt động gắng sức.</a:t>
            </a:r>
            <a:endParaRPr lang="en-US" sz="2000" dirty="0">
              <a:effectLst/>
              <a:ea typeface="Times New Roman" panose="02020603050405020304" pitchFamily="18" charset="0"/>
              <a:cs typeface="Times New Roman" panose="02020603050405020304" pitchFamily="18" charset="0"/>
            </a:endParaRPr>
          </a:p>
          <a:p>
            <a:pPr marL="457200" algn="just">
              <a:lnSpc>
                <a:spcPct val="150000"/>
              </a:lnSpc>
            </a:pPr>
            <a:r>
              <a:rPr lang="vi-VN" sz="2000" dirty="0">
                <a:effectLst/>
                <a:ea typeface="Times New Roman" panose="02020603050405020304" pitchFamily="18" charset="0"/>
                <a:cs typeface="Times New Roman" panose="02020603050405020304" pitchFamily="18" charset="0"/>
              </a:rPr>
              <a:t> Có bệnh lý tim mạch (suy tim, loạn nhịp), thiếu máu, cường giáp, nhiễm trùng…</a:t>
            </a:r>
            <a:endParaRPr lang="en-US" sz="2000" dirty="0">
              <a:effectLst/>
              <a:ea typeface="Times New Roman" panose="02020603050405020304" pitchFamily="18" charset="0"/>
              <a:cs typeface="Times New Roman" panose="02020603050405020304" pitchFamily="18" charset="0"/>
            </a:endParaRPr>
          </a:p>
          <a:p>
            <a:pPr marL="457200" algn="just">
              <a:lnSpc>
                <a:spcPct val="150000"/>
              </a:lnSpc>
            </a:pPr>
            <a:r>
              <a:rPr lang="vi-VN" sz="2000" dirty="0">
                <a:effectLst/>
                <a:ea typeface="Times New Roman" panose="02020603050405020304" pitchFamily="18" charset="0"/>
                <a:cs typeface="Times New Roman" panose="02020603050405020304" pitchFamily="18" charset="0"/>
              </a:rPr>
              <a:t>Dùng thuốc adrenaline, atropin…</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vi-VN" sz="2000" dirty="0">
                <a:effectLst/>
                <a:ea typeface="Times New Roman" panose="02020603050405020304" pitchFamily="18" charset="0"/>
                <a:cs typeface="Times New Roman" panose="02020603050405020304" pitchFamily="18" charset="0"/>
              </a:rPr>
              <a:t> </a:t>
            </a:r>
            <a:r>
              <a:rPr lang="vi-VN" sz="2000" dirty="0">
                <a:solidFill>
                  <a:srgbClr val="FF0000"/>
                </a:solidFill>
                <a:effectLst/>
                <a:ea typeface="Times New Roman" panose="02020603050405020304" pitchFamily="18" charset="0"/>
                <a:cs typeface="Times New Roman" panose="02020603050405020304" pitchFamily="18" charset="0"/>
              </a:rPr>
              <a:t>Mạch chậm gặp ở:</a:t>
            </a:r>
            <a:endParaRPr lang="en-US" sz="2000" dirty="0">
              <a:solidFill>
                <a:srgbClr val="FF0000"/>
              </a:solidFill>
              <a:effectLst/>
              <a:ea typeface="Times New Roman" panose="02020603050405020304" pitchFamily="18" charset="0"/>
              <a:cs typeface="Times New Roman" panose="02020603050405020304" pitchFamily="18" charset="0"/>
            </a:endParaRPr>
          </a:p>
          <a:p>
            <a:pPr marL="457200" algn="just">
              <a:lnSpc>
                <a:spcPct val="150000"/>
              </a:lnSpc>
            </a:pPr>
            <a:r>
              <a:rPr lang="vi-VN" sz="2000" dirty="0">
                <a:effectLst/>
                <a:ea typeface="Times New Roman" panose="02020603050405020304" pitchFamily="18" charset="0"/>
                <a:cs typeface="Times New Roman" panose="02020603050405020304" pitchFamily="18" charset="0"/>
              </a:rPr>
              <a:t>Các bệnh lý tim mạch (loạn nhịp), tăng áp lực nội sọ…</a:t>
            </a:r>
            <a:endParaRPr lang="en-US" sz="2000" dirty="0">
              <a:effectLst/>
              <a:ea typeface="Times New Roman" panose="02020603050405020304" pitchFamily="18" charset="0"/>
              <a:cs typeface="Times New Roman" panose="02020603050405020304" pitchFamily="18" charset="0"/>
            </a:endParaRPr>
          </a:p>
          <a:p>
            <a:pPr marL="457200" algn="just">
              <a:lnSpc>
                <a:spcPct val="150000"/>
              </a:lnSpc>
            </a:pPr>
            <a:r>
              <a:rPr lang="vi-VN" sz="2000" dirty="0">
                <a:effectLst/>
                <a:ea typeface="Times New Roman" panose="02020603050405020304" pitchFamily="18" charset="0"/>
                <a:cs typeface="Times New Roman" panose="02020603050405020304" pitchFamily="18" charset="0"/>
              </a:rPr>
              <a:t>Người dùng thuốc ức chế beta, digoxin…</a:t>
            </a:r>
            <a:endParaRPr lang="en-US"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9914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b="1" dirty="0">
                <a:solidFill>
                  <a:srgbClr val="FF0000"/>
                </a:solidFill>
                <a:effectLst/>
                <a:ea typeface="Times New Roman" panose="02020603050405020304" pitchFamily="18" charset="0"/>
                <a:cs typeface="Times New Roman" panose="02020603050405020304" pitchFamily="18" charset="0"/>
              </a:rPr>
              <a:t>- Kích thước mạch: phản ánh áp suất mạch.</a:t>
            </a:r>
            <a:endParaRPr lang="en-US" b="1" dirty="0">
              <a:solidFill>
                <a:srgbClr val="FF0000"/>
              </a:solidFill>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Mạch yếu hoặc mất mạch: gặp trong sốc tim, tắc hẹp phía trên hay ngay tại nơi bắt mạch…</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Mạch nẩy mạnh gặp trong bệnh hở van động mạch chủ,loạn nhịp chậm.</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solidFill>
                  <a:srgbClr val="FF0000"/>
                </a:solidFill>
                <a:effectLst/>
                <a:ea typeface="Times New Roman" panose="02020603050405020304" pitchFamily="18" charset="0"/>
                <a:cs typeface="Times New Roman" panose="02020603050405020304" pitchFamily="18" charset="0"/>
              </a:rPr>
              <a:t>- Mạch xen kẽ: </a:t>
            </a:r>
            <a:r>
              <a:rPr lang="vi-VN" dirty="0">
                <a:effectLst/>
                <a:ea typeface="Times New Roman" panose="02020603050405020304" pitchFamily="18" charset="0"/>
                <a:cs typeface="Times New Roman" panose="02020603050405020304" pitchFamily="18" charset="0"/>
              </a:rPr>
              <a:t>một nhịp mạch rõ xen kẽ một nhịp mạch yếu thường gặp trong 1 số trường hợp viêm cơ tim</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641578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sz="3200" spc="-50" dirty="0">
                <a:effectLst/>
                <a:ea typeface="Times New Roman" panose="02020603050405020304" pitchFamily="18" charset="0"/>
                <a:cs typeface="Times New Roman" panose="02020603050405020304" pitchFamily="18" charset="0"/>
              </a:rPr>
              <a:t>- Mạch nghịch</a:t>
            </a:r>
            <a:r>
              <a:rPr lang="en-US" sz="3200" spc="-50" dirty="0">
                <a:effectLst/>
                <a:ea typeface="Times New Roman" panose="02020603050405020304" pitchFamily="18" charset="0"/>
                <a:cs typeface="Times New Roman" panose="02020603050405020304" pitchFamily="18" charset="0"/>
              </a:rPr>
              <a:t>: </a:t>
            </a:r>
            <a:r>
              <a:rPr lang="vi-VN" sz="3200" spc="-50" dirty="0">
                <a:effectLst/>
                <a:ea typeface="Times New Roman" panose="02020603050405020304" pitchFamily="18" charset="0"/>
                <a:cs typeface="Times New Roman" panose="02020603050405020304" pitchFamily="18" charset="0"/>
              </a:rPr>
              <a:t>mạch yếu đi khi hít vào, rõ hơn khi thở ra thường gặp trong tràn dịch màng ngoài tim gây chèn ép tim cấp. </a:t>
            </a:r>
            <a:endParaRPr lang="en-US" sz="3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476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sz="2400" b="1" dirty="0">
                <a:effectLst/>
                <a:ea typeface="Times New Roman" panose="02020603050405020304" pitchFamily="18" charset="0"/>
                <a:cs typeface="Times New Roman" panose="02020603050405020304" pitchFamily="18" charset="0"/>
              </a:rPr>
              <a:t>- Nhịp: </a:t>
            </a:r>
            <a:r>
              <a:rPr lang="vi-VN" sz="2400" dirty="0">
                <a:effectLst/>
                <a:ea typeface="Times New Roman" panose="02020603050405020304" pitchFamily="18" charset="0"/>
                <a:cs typeface="Times New Roman" panose="02020603050405020304" pitchFamily="18" charset="0"/>
              </a:rPr>
              <a:t>thông thường nhịp mạch này cách nhịp mạch kia một khoảng thời gian cố định và đều. Nếu những khoảng này khác nhau thì gọi là nhịp không đều</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Nhịp đến sớm (ngoại tâm thu): mạch đang đập đều, đột nhiên sờ được một nhịp đập sớm hơn bình thường. </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Loạn nhịp hoàn toàn: mạch đập không đều và không theo quy luật nào, cái mạnh cái yếu khác nhau. Nguyên nhân là do rung nhĩ.</a:t>
            </a:r>
            <a:endParaRPr lang="en-US" sz="2400" dirty="0">
              <a:effectLst/>
              <a:ea typeface="Times New Roman" panose="02020603050405020304" pitchFamily="18" charset="0"/>
              <a:cs typeface="Times New Roman" panose="02020603050405020304" pitchFamily="18" charset="0"/>
            </a:endParaRPr>
          </a:p>
          <a:p>
            <a:pPr algn="just">
              <a:lnSpc>
                <a:spcPct val="150000"/>
              </a:lnSpc>
            </a:pPr>
            <a:r>
              <a:rPr lang="vi-VN" sz="2400" dirty="0">
                <a:effectLst/>
                <a:ea typeface="Times New Roman" panose="02020603050405020304" pitchFamily="18" charset="0"/>
                <a:cs typeface="Times New Roman" panose="02020603050405020304" pitchFamily="18" charset="0"/>
              </a:rPr>
              <a:t>+ Mạch hụt: có những mạch quá yếu, không bắt được xen kẽ những mạch bắt được. Nguyên nhân thường là do rung nhĩ, đôi khi gặp ở những trường hợp có ngoại tâm thu. </a:t>
            </a:r>
            <a:endParaRPr lang="en-US" sz="2400" dirty="0">
              <a:effectLst/>
              <a:ea typeface="Times New Roman" panose="02020603050405020304" pitchFamily="18"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1070047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en-US" sz="2000" b="1" i="1" dirty="0" err="1">
                <a:effectLst/>
                <a:ea typeface="Times New Roman" panose="02020603050405020304" pitchFamily="18" charset="0"/>
                <a:cs typeface="Times New Roman" panose="02020603050405020304" pitchFamily="18" charset="0"/>
              </a:rPr>
              <a:t>Rối</a:t>
            </a:r>
            <a:r>
              <a:rPr lang="en-US" sz="2000" b="1" i="1" dirty="0">
                <a:effectLst/>
                <a:ea typeface="Times New Roman" panose="02020603050405020304" pitchFamily="18" charset="0"/>
                <a:cs typeface="Times New Roman" panose="02020603050405020304" pitchFamily="18" charset="0"/>
              </a:rPr>
              <a:t> </a:t>
            </a:r>
            <a:r>
              <a:rPr lang="en-US" sz="2000" b="1" i="1" dirty="0" err="1">
                <a:effectLst/>
                <a:ea typeface="Times New Roman" panose="02020603050405020304" pitchFamily="18" charset="0"/>
                <a:cs typeface="Times New Roman" panose="02020603050405020304" pitchFamily="18" charset="0"/>
              </a:rPr>
              <a:t>loạn</a:t>
            </a:r>
            <a:r>
              <a:rPr lang="en-US" sz="2000" b="1" i="1" dirty="0">
                <a:effectLst/>
                <a:ea typeface="Times New Roman" panose="02020603050405020304" pitchFamily="18" charset="0"/>
                <a:cs typeface="Times New Roman" panose="02020603050405020304" pitchFamily="18" charset="0"/>
              </a:rPr>
              <a:t> h</a:t>
            </a:r>
            <a:r>
              <a:rPr lang="vi-VN" sz="2000" b="1" i="1" dirty="0">
                <a:effectLst/>
                <a:ea typeface="Times New Roman" panose="02020603050405020304" pitchFamily="18" charset="0"/>
                <a:cs typeface="Times New Roman" panose="02020603050405020304" pitchFamily="18" charset="0"/>
              </a:rPr>
              <a:t>uyết áp</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vi-VN" sz="2000" dirty="0">
                <a:effectLst/>
                <a:ea typeface="Times New Roman" panose="02020603050405020304" pitchFamily="18" charset="0"/>
                <a:cs typeface="Times New Roman" panose="02020603050405020304" pitchFamily="18" charset="0"/>
              </a:rPr>
              <a:t>- </a:t>
            </a:r>
            <a:r>
              <a:rPr lang="pl-PL" sz="2000" dirty="0">
                <a:effectLst/>
                <a:ea typeface="Times New Roman" panose="02020603050405020304" pitchFamily="18" charset="0"/>
                <a:cs typeface="Times New Roman" panose="02020603050405020304" pitchFamily="18" charset="0"/>
              </a:rPr>
              <a:t> Trong hở van động mạch chủ nặng,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tâm thu chi dưới cao hơn nhiều so với chi trên. </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Trong hẹp eo động mạch chủ hoặc hẹp động mạch chủ bụng,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chi trên cao </a:t>
            </a:r>
            <a:r>
              <a:rPr lang="en-US" sz="2000" dirty="0" err="1">
                <a:ea typeface="Times New Roman" panose="02020603050405020304" pitchFamily="18" charset="0"/>
                <a:cs typeface="Times New Roman" panose="02020603050405020304" pitchFamily="18" charset="0"/>
              </a:rPr>
              <a:t>hơn</a:t>
            </a:r>
            <a:r>
              <a:rPr lang="pl-PL" sz="2000" dirty="0">
                <a:effectLst/>
                <a:ea typeface="Times New Roman" panose="02020603050405020304" pitchFamily="18" charset="0"/>
                <a:cs typeface="Times New Roman" panose="02020603050405020304" pitchFamily="18" charset="0"/>
              </a:rPr>
              <a:t> chi dưới</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 Bình thường: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tâm thu từ 90 - 139 mmHg, tâm trương 60 - 89mmHg.</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tăng: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tâm thu ≥ 140 mmHg và /hoặc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tâm trương ≥ 90mmHg.</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Khi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tăng: gây tăng gánh nặng cho tim trái</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giảm: huyết áp tâm thu &lt; 90 mmHg, huyết áp tâm trương &lt; 60mmHg.</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Khi </a:t>
            </a:r>
            <a:r>
              <a:rPr lang="en-US" sz="2000" dirty="0">
                <a:effectLst/>
                <a:ea typeface="Times New Roman" panose="02020603050405020304" pitchFamily="18" charset="0"/>
                <a:cs typeface="Times New Roman" panose="02020603050405020304" pitchFamily="18" charset="0"/>
              </a:rPr>
              <a:t>HA </a:t>
            </a:r>
            <a:r>
              <a:rPr lang="pl-PL" sz="2000" dirty="0">
                <a:effectLst/>
                <a:ea typeface="Times New Roman" panose="02020603050405020304" pitchFamily="18" charset="0"/>
                <a:cs typeface="Times New Roman" panose="02020603050405020304" pitchFamily="18" charset="0"/>
              </a:rPr>
              <a:t>giảm: cung cấp máu không thoả đáng, thiếu oxy và dinh dưỡng tổ chức.</a:t>
            </a:r>
            <a:endParaRPr lang="en-US" sz="2000" dirty="0">
              <a:effectLst/>
              <a:ea typeface="Times New Roman" panose="02020603050405020304" pitchFamily="18"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354090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pl-PL" dirty="0">
                <a:effectLst/>
                <a:ea typeface="Times New Roman" panose="02020603050405020304" pitchFamily="18" charset="0"/>
                <a:cs typeface="Times New Roman" panose="02020603050405020304" pitchFamily="18" charset="0"/>
              </a:rPr>
              <a:t>- Hạ </a:t>
            </a:r>
            <a:r>
              <a:rPr lang="en-US" dirty="0">
                <a:effectLst/>
                <a:ea typeface="Times New Roman" panose="02020603050405020304" pitchFamily="18" charset="0"/>
                <a:cs typeface="Times New Roman" panose="02020603050405020304" pitchFamily="18" charset="0"/>
              </a:rPr>
              <a:t>HA </a:t>
            </a:r>
            <a:r>
              <a:rPr lang="pl-PL" dirty="0">
                <a:effectLst/>
                <a:ea typeface="Times New Roman" panose="02020603050405020304" pitchFamily="18" charset="0"/>
                <a:cs typeface="Times New Roman" panose="02020603050405020304" pitchFamily="18" charset="0"/>
              </a:rPr>
              <a:t>tư thế: </a:t>
            </a:r>
            <a:r>
              <a:rPr lang="en-US" sz="2800" dirty="0">
                <a:effectLst/>
                <a:ea typeface="Times New Roman" panose="02020603050405020304" pitchFamily="18" charset="0"/>
                <a:cs typeface="Times New Roman" panose="02020603050405020304" pitchFamily="18" charset="0"/>
              </a:rPr>
              <a:t>HA </a:t>
            </a:r>
            <a:r>
              <a:rPr lang="pl-PL" dirty="0">
                <a:effectLst/>
                <a:ea typeface="Times New Roman" panose="02020603050405020304" pitchFamily="18" charset="0"/>
                <a:cs typeface="Times New Roman" panose="02020603050405020304" pitchFamily="18" charset="0"/>
              </a:rPr>
              <a:t>tối đa giảm hơn 20mmHg hoặc </a:t>
            </a:r>
            <a:r>
              <a:rPr lang="en-US" dirty="0">
                <a:effectLst/>
                <a:ea typeface="Times New Roman" panose="02020603050405020304" pitchFamily="18" charset="0"/>
                <a:cs typeface="Times New Roman" panose="02020603050405020304" pitchFamily="18" charset="0"/>
              </a:rPr>
              <a:t>HA </a:t>
            </a:r>
            <a:r>
              <a:rPr lang="pl-PL" dirty="0">
                <a:effectLst/>
                <a:ea typeface="Times New Roman" panose="02020603050405020304" pitchFamily="18" charset="0"/>
                <a:cs typeface="Times New Roman" panose="02020603050405020304" pitchFamily="18" charset="0"/>
              </a:rPr>
              <a:t>tối thiểu giảm hơn 10mmHg đông thời nhịp tim tăng từ 10 – 20% khi </a:t>
            </a:r>
            <a:r>
              <a:rPr lang="en-US" dirty="0">
                <a:effectLst/>
                <a:ea typeface="Times New Roman" panose="02020603050405020304" pitchFamily="18" charset="0"/>
                <a:cs typeface="Times New Roman" panose="02020603050405020304" pitchFamily="18" charset="0"/>
              </a:rPr>
              <a:t>NB </a:t>
            </a:r>
            <a:r>
              <a:rPr lang="pl-PL" dirty="0">
                <a:effectLst/>
                <a:ea typeface="Times New Roman" panose="02020603050405020304" pitchFamily="18" charset="0"/>
                <a:cs typeface="Times New Roman" panose="02020603050405020304" pitchFamily="18" charset="0"/>
              </a:rPr>
              <a:t>thay đổi tư thế từ nằm sang ngồi hoặc đứng dậy.</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spc="-30" dirty="0">
                <a:effectLst/>
                <a:ea typeface="Times New Roman" panose="02020603050405020304" pitchFamily="18" charset="0"/>
                <a:cs typeface="Times New Roman" panose="02020603050405020304" pitchFamily="18" charset="0"/>
              </a:rPr>
              <a:t>- </a:t>
            </a:r>
            <a:r>
              <a:rPr lang="en-US" sz="2800" dirty="0">
                <a:effectLst/>
                <a:ea typeface="Times New Roman" panose="02020603050405020304" pitchFamily="18" charset="0"/>
                <a:cs typeface="Times New Roman" panose="02020603050405020304" pitchFamily="18" charset="0"/>
              </a:rPr>
              <a:t>HA </a:t>
            </a:r>
            <a:r>
              <a:rPr lang="pl-PL" spc="-30" dirty="0">
                <a:effectLst/>
                <a:ea typeface="Times New Roman" panose="02020603050405020304" pitchFamily="18" charset="0"/>
                <a:cs typeface="Times New Roman" panose="02020603050405020304" pitchFamily="18" charset="0"/>
              </a:rPr>
              <a:t>hiệu số (chênh lệch </a:t>
            </a:r>
            <a:r>
              <a:rPr lang="en-US" dirty="0">
                <a:effectLst/>
                <a:ea typeface="Times New Roman" panose="02020603050405020304" pitchFamily="18" charset="0"/>
                <a:cs typeface="Times New Roman" panose="02020603050405020304" pitchFamily="18" charset="0"/>
              </a:rPr>
              <a:t>HA</a:t>
            </a:r>
            <a:r>
              <a:rPr lang="pl-PL" spc="-30"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HA </a:t>
            </a:r>
            <a:r>
              <a:rPr lang="pl-PL" spc="-30" dirty="0">
                <a:effectLst/>
                <a:ea typeface="Times New Roman" panose="02020603050405020304" pitchFamily="18" charset="0"/>
                <a:cs typeface="Times New Roman" panose="02020603050405020304" pitchFamily="18" charset="0"/>
              </a:rPr>
              <a:t>hiệu số = </a:t>
            </a:r>
            <a:r>
              <a:rPr lang="en-US" dirty="0">
                <a:effectLst/>
                <a:ea typeface="Times New Roman" panose="02020603050405020304" pitchFamily="18" charset="0"/>
                <a:cs typeface="Times New Roman" panose="02020603050405020304" pitchFamily="18" charset="0"/>
              </a:rPr>
              <a:t>HA </a:t>
            </a:r>
            <a:r>
              <a:rPr lang="pl-PL" spc="-30" dirty="0">
                <a:effectLst/>
                <a:ea typeface="Times New Roman" panose="02020603050405020304" pitchFamily="18" charset="0"/>
                <a:cs typeface="Times New Roman" panose="02020603050405020304" pitchFamily="18" charset="0"/>
              </a:rPr>
              <a:t>tâm thu - </a:t>
            </a:r>
            <a:r>
              <a:rPr lang="en-US" dirty="0">
                <a:effectLst/>
                <a:ea typeface="Times New Roman" panose="02020603050405020304" pitchFamily="18" charset="0"/>
                <a:cs typeface="Times New Roman" panose="02020603050405020304" pitchFamily="18" charset="0"/>
              </a:rPr>
              <a:t>HA </a:t>
            </a:r>
            <a:r>
              <a:rPr lang="pl-PL" spc="-30" dirty="0">
                <a:effectLst/>
                <a:ea typeface="Times New Roman" panose="02020603050405020304" pitchFamily="18" charset="0"/>
                <a:cs typeface="Times New Roman" panose="02020603050405020304" pitchFamily="18" charset="0"/>
              </a:rPr>
              <a:t>tâm trương (bình thường trong khoảng 30 - 40 mmHg).</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HA </a:t>
            </a:r>
            <a:r>
              <a:rPr lang="pl-PL" dirty="0">
                <a:effectLst/>
                <a:ea typeface="Times New Roman" panose="02020603050405020304" pitchFamily="18" charset="0"/>
                <a:cs typeface="Times New Roman" panose="02020603050405020304" pitchFamily="18" charset="0"/>
              </a:rPr>
              <a:t>hiệu số tăng trong một số trường hợp: Tim đập chậm, hở van động mạch chủ, </a:t>
            </a:r>
            <a:r>
              <a:rPr lang="en-US" dirty="0">
                <a:effectLst/>
                <a:ea typeface="Times New Roman" panose="02020603050405020304" pitchFamily="18" charset="0"/>
                <a:cs typeface="Times New Roman" panose="02020603050405020304" pitchFamily="18" charset="0"/>
              </a:rPr>
              <a:t>THA</a:t>
            </a:r>
            <a:r>
              <a:rPr lang="pl-PL" dirty="0">
                <a:effectLst/>
                <a:ea typeface="Times New Roman" panose="02020603050405020304" pitchFamily="18" charset="0"/>
                <a:cs typeface="Times New Roman" panose="02020603050405020304" pitchFamily="18" charset="0"/>
              </a:rPr>
              <a:t> do tuổi.</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HA </a:t>
            </a:r>
            <a:r>
              <a:rPr lang="pl-PL" dirty="0">
                <a:effectLst/>
                <a:ea typeface="Times New Roman" panose="02020603050405020304" pitchFamily="18" charset="0"/>
                <a:cs typeface="Times New Roman" panose="02020603050405020304" pitchFamily="18" charset="0"/>
              </a:rPr>
              <a:t>hiệu số giảm (kẹt </a:t>
            </a:r>
            <a:r>
              <a:rPr lang="en-US" dirty="0">
                <a:effectLst/>
                <a:ea typeface="Times New Roman" panose="02020603050405020304" pitchFamily="18" charset="0"/>
                <a:cs typeface="Times New Roman" panose="02020603050405020304" pitchFamily="18" charset="0"/>
              </a:rPr>
              <a:t>HA</a:t>
            </a:r>
            <a:r>
              <a:rPr lang="pl-PL" dirty="0">
                <a:effectLst/>
                <a:ea typeface="Times New Roman" panose="02020603050405020304" pitchFamily="18" charset="0"/>
                <a:cs typeface="Times New Roman" panose="02020603050405020304" pitchFamily="18" charset="0"/>
              </a:rPr>
              <a:t>) trong một số trường hợp: </a:t>
            </a:r>
            <a:r>
              <a:rPr lang="en-US" dirty="0">
                <a:ea typeface="Times New Roman" panose="02020603050405020304" pitchFamily="18" charset="0"/>
                <a:cs typeface="Times New Roman" panose="02020603050405020304" pitchFamily="18" charset="0"/>
              </a:rPr>
              <a:t>s</a:t>
            </a:r>
            <a:r>
              <a:rPr lang="pl-PL" dirty="0">
                <a:effectLst/>
                <a:ea typeface="Times New Roman" panose="02020603050405020304" pitchFamily="18" charset="0"/>
                <a:cs typeface="Times New Roman" panose="02020603050405020304" pitchFamily="18" charset="0"/>
              </a:rPr>
              <a:t>ốc giảm thể tích, sốc tim, suy tim</a:t>
            </a:r>
            <a:r>
              <a:rPr lang="en-US" dirty="0">
                <a:ea typeface="Times New Roman" panose="02020603050405020304" pitchFamily="18" charset="0"/>
                <a:cs typeface="Times New Roman" panose="02020603050405020304" pitchFamily="18" charset="0"/>
              </a:rPr>
              <a:t>…</a:t>
            </a:r>
            <a:endParaRPr lang="en-US"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977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en-US" b="1" dirty="0" err="1">
                <a:effectLst/>
                <a:ea typeface="Times New Roman" panose="02020603050405020304" pitchFamily="18" charset="0"/>
                <a:cs typeface="Times New Roman" panose="02020603050405020304" pitchFamily="18" charset="0"/>
              </a:rPr>
              <a:t>Rối</a:t>
            </a:r>
            <a:r>
              <a:rPr lang="en-US" b="1" dirty="0">
                <a:effectLst/>
                <a:ea typeface="Times New Roman" panose="02020603050405020304" pitchFamily="18" charset="0"/>
                <a:cs typeface="Times New Roman" panose="02020603050405020304" pitchFamily="18" charset="0"/>
              </a:rPr>
              <a:t> </a:t>
            </a:r>
            <a:r>
              <a:rPr lang="en-US" b="1" dirty="0" err="1">
                <a:effectLst/>
                <a:ea typeface="Times New Roman" panose="02020603050405020304" pitchFamily="18" charset="0"/>
                <a:cs typeface="Times New Roman" panose="02020603050405020304" pitchFamily="18" charset="0"/>
              </a:rPr>
              <a:t>loạn</a:t>
            </a:r>
            <a:r>
              <a:rPr lang="en-US" b="1" dirty="0">
                <a:effectLst/>
                <a:ea typeface="Times New Roman" panose="02020603050405020304" pitchFamily="18" charset="0"/>
                <a:cs typeface="Times New Roman" panose="02020603050405020304" pitchFamily="18" charset="0"/>
              </a:rPr>
              <a:t> t</a:t>
            </a:r>
            <a:r>
              <a:rPr lang="vi-VN" b="1" dirty="0">
                <a:effectLst/>
                <a:ea typeface="Times New Roman" panose="02020603050405020304" pitchFamily="18" charset="0"/>
                <a:cs typeface="Times New Roman" panose="02020603050405020304" pitchFamily="18" charset="0"/>
              </a:rPr>
              <a:t>ĩnh mạch </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i="1"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TM </a:t>
            </a:r>
            <a:r>
              <a:rPr lang="pl-PL" dirty="0">
                <a:effectLst/>
                <a:ea typeface="Times New Roman" panose="02020603050405020304" pitchFamily="18" charset="0"/>
                <a:cs typeface="Times New Roman" panose="02020603050405020304" pitchFamily="18" charset="0"/>
              </a:rPr>
              <a:t>cảnh (tĩnh mạch cổ) nổi gặp trong suy tim phải</a:t>
            </a:r>
            <a:r>
              <a:rPr lang="en-US" dirty="0">
                <a:ea typeface="Times New Roman" panose="02020603050405020304" pitchFamily="18" charset="0"/>
                <a:cs typeface="Times New Roman" panose="02020603050405020304" pitchFamily="18" charset="0"/>
              </a:rPr>
              <a:t>..</a:t>
            </a:r>
            <a:r>
              <a:rPr lang="pl-PL" dirty="0">
                <a:effectLst/>
                <a:ea typeface="Times New Roman" panose="02020603050405020304" pitchFamily="18" charset="0"/>
                <a:cs typeface="Times New Roman" panose="02020603050405020304" pitchFamily="18" charset="0"/>
              </a:rPr>
              <a:t>.</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Gan to, tĩnh mạch cổ nổi, phản hồi gan - tĩnh mạch cổ (+): gặp trong suy tim</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TH </a:t>
            </a:r>
            <a:r>
              <a:rPr lang="pl-PL" dirty="0">
                <a:effectLst/>
                <a:ea typeface="Times New Roman" panose="02020603050405020304" pitchFamily="18" charset="0"/>
                <a:cs typeface="Times New Roman" panose="02020603050405020304" pitchFamily="18" charset="0"/>
              </a:rPr>
              <a:t>bàng hệ vùng cổ - lồng ngực: gặp trong trường hợp chèn ép tĩnh mạch chủ trên do chèn ép trung thất trước.  </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Giãn </a:t>
            </a:r>
            <a:r>
              <a:rPr lang="en-US" dirty="0">
                <a:effectLst/>
                <a:ea typeface="Times New Roman" panose="02020603050405020304" pitchFamily="18" charset="0"/>
                <a:cs typeface="Times New Roman" panose="02020603050405020304" pitchFamily="18" charset="0"/>
              </a:rPr>
              <a:t>TM </a:t>
            </a:r>
            <a:r>
              <a:rPr lang="pl-PL" dirty="0">
                <a:effectLst/>
                <a:ea typeface="Times New Roman" panose="02020603050405020304" pitchFamily="18" charset="0"/>
                <a:cs typeface="Times New Roman" panose="02020603050405020304" pitchFamily="18" charset="0"/>
              </a:rPr>
              <a:t>chi: gặp trong suy </a:t>
            </a:r>
            <a:r>
              <a:rPr lang="en-US" dirty="0">
                <a:effectLst/>
                <a:ea typeface="Times New Roman" panose="02020603050405020304" pitchFamily="18" charset="0"/>
                <a:cs typeface="Times New Roman" panose="02020603050405020304" pitchFamily="18" charset="0"/>
              </a:rPr>
              <a:t>TM</a:t>
            </a:r>
            <a:r>
              <a:rPr lang="pl-PL" dirty="0">
                <a:effectLst/>
                <a:ea typeface="Times New Roman" panose="02020603050405020304" pitchFamily="18" charset="0"/>
                <a:cs typeface="Times New Roman" panose="02020603050405020304" pitchFamily="18" charset="0"/>
              </a:rPr>
              <a:t>.</a:t>
            </a:r>
            <a:endParaRPr lang="en-US" dirty="0">
              <a:effectLst/>
              <a:ea typeface="Times New Roman" panose="02020603050405020304" pitchFamily="18" charset="0"/>
              <a:cs typeface="Times New Roman" panose="02020603050405020304" pitchFamily="18" charset="0"/>
            </a:endParaRPr>
          </a:p>
          <a:p>
            <a:endParaRPr lang="en-US" sz="4000" dirty="0"/>
          </a:p>
        </p:txBody>
      </p:sp>
      <p:pic>
        <p:nvPicPr>
          <p:cNvPr id="1027" name="Content Placeholder 3" descr="tinh-mach-co-1468652409900.jpg">
            <a:extLst>
              <a:ext uri="{FF2B5EF4-FFF2-40B4-BE49-F238E27FC236}">
                <a16:creationId xmlns:a16="http://schemas.microsoft.com/office/drawing/2014/main" id="{56DCADB6-0028-4839-A5BA-28CDF73D0DD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1378" y="4199578"/>
            <a:ext cx="2727353" cy="223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2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2599" y="265971"/>
            <a:ext cx="9182168" cy="6381741"/>
          </a:xfrm>
          <a:prstGeom prst="rect">
            <a:avLst/>
          </a:prstGeom>
        </p:spPr>
      </p:pic>
    </p:spTree>
    <p:extLst>
      <p:ext uri="{BB962C8B-B14F-4D97-AF65-F5344CB8AC3E}">
        <p14:creationId xmlns:p14="http://schemas.microsoft.com/office/powerpoint/2010/main" val="7129848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b="1" dirty="0">
                <a:effectLst/>
                <a:ea typeface="Times New Roman" panose="02020603050405020304" pitchFamily="18" charset="0"/>
                <a:cs typeface="Times New Roman" panose="02020603050405020304" pitchFamily="18" charset="0"/>
              </a:rPr>
              <a:t>Các vấn đề khác</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pl-PL" dirty="0">
                <a:effectLst/>
                <a:ea typeface="Times New Roman" panose="02020603050405020304" pitchFamily="18" charset="0"/>
                <a:cs typeface="Times New Roman" panose="02020603050405020304" pitchFamily="18" charset="0"/>
              </a:rPr>
              <a:t> - Mệt mỏi có thể là triệu chứng của thiếu tưới máu toàn thân trong suy tim. Mệt có thể còn do tác dụng của thuốc chẹn beta, thuốc hạ huyết áp quá mạnh, thuốc lợi tiểu gây mất nước và điện giải (hạ kali, natri máu)…</a:t>
            </a:r>
            <a:r>
              <a:rPr lang="en-US" dirty="0">
                <a:effectLst/>
                <a:ea typeface="Times New Roman" panose="02020603050405020304" pitchFamily="18" charset="0"/>
                <a:cs typeface="Times New Roman" panose="02020603050405020304" pitchFamily="18" charset="0"/>
              </a:rPr>
              <a:t>.</a:t>
            </a:r>
          </a:p>
          <a:p>
            <a:pPr algn="just">
              <a:lnSpc>
                <a:spcPct val="150000"/>
              </a:lnSpc>
            </a:pPr>
            <a:r>
              <a:rPr lang="pl-PL" dirty="0">
                <a:effectLst/>
                <a:ea typeface="Times New Roman" panose="02020603050405020304" pitchFamily="18" charset="0"/>
                <a:cs typeface="Times New Roman" panose="02020603050405020304" pitchFamily="18" charset="0"/>
              </a:rPr>
              <a:t>- Kém ăn, buồn nôn, đau hạ sườn phải là những triệu chứng thường gặp khi suy tim tiến triển. Mờ mắt kèm theo chán ăn, buồn nôn, nôn là dấu hiệu quan trong của ngộ độc digitalis.</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3878687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en-US" b="1" dirty="0">
                <a:effectLst/>
                <a:ea typeface="Times New Roman" panose="02020603050405020304" pitchFamily="18" charset="0"/>
                <a:cs typeface="Times New Roman" panose="02020603050405020304" pitchFamily="18" charset="0"/>
              </a:rPr>
              <a:t>3</a:t>
            </a:r>
            <a:r>
              <a:rPr lang="vi-VN" b="1" dirty="0">
                <a:effectLst/>
                <a:ea typeface="Times New Roman" panose="02020603050405020304" pitchFamily="18" charset="0"/>
                <a:cs typeface="Times New Roman" panose="02020603050405020304" pitchFamily="18" charset="0"/>
              </a:rPr>
              <a:t>. Nhận định người lớn mắc bệnh </a:t>
            </a:r>
            <a:r>
              <a:rPr lang="en-US" b="1" dirty="0" err="1">
                <a:effectLst/>
                <a:ea typeface="Times New Roman" panose="02020603050405020304" pitchFamily="18" charset="0"/>
                <a:cs typeface="Times New Roman" panose="02020603050405020304" pitchFamily="18" charset="0"/>
              </a:rPr>
              <a:t>tim</a:t>
            </a:r>
            <a:r>
              <a:rPr lang="en-US" b="1" dirty="0">
                <a:effectLst/>
                <a:ea typeface="Times New Roman" panose="02020603050405020304" pitchFamily="18" charset="0"/>
                <a:cs typeface="Times New Roman" panose="02020603050405020304" pitchFamily="18" charset="0"/>
              </a:rPr>
              <a:t> </a:t>
            </a:r>
            <a:r>
              <a:rPr lang="en-US" b="1" dirty="0" err="1">
                <a:effectLst/>
                <a:ea typeface="Times New Roman" panose="02020603050405020304" pitchFamily="18" charset="0"/>
                <a:cs typeface="Times New Roman" panose="02020603050405020304" pitchFamily="18" charset="0"/>
              </a:rPr>
              <a:t>mạch</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en-US" b="1" dirty="0">
                <a:effectLst/>
                <a:ea typeface="Times New Roman" panose="02020603050405020304" pitchFamily="18" charset="0"/>
                <a:cs typeface="Times New Roman" panose="02020603050405020304" pitchFamily="18" charset="0"/>
              </a:rPr>
              <a:t>3.</a:t>
            </a:r>
            <a:r>
              <a:rPr lang="vi-VN" b="1" dirty="0">
                <a:effectLst/>
                <a:ea typeface="Times New Roman" panose="02020603050405020304" pitchFamily="18" charset="0"/>
                <a:cs typeface="Times New Roman" panose="02020603050405020304" pitchFamily="18" charset="0"/>
              </a:rPr>
              <a:t>1. Hỏi bệnh </a:t>
            </a:r>
            <a:endParaRPr lang="en-US" dirty="0">
              <a:effectLst/>
              <a:ea typeface="Times New Roman" panose="02020603050405020304" pitchFamily="18" charset="0"/>
              <a:cs typeface="Times New Roman" panose="02020603050405020304" pitchFamily="18" charset="0"/>
            </a:endParaRPr>
          </a:p>
          <a:p>
            <a:pPr marR="91440" algn="just">
              <a:lnSpc>
                <a:spcPct val="150000"/>
              </a:lnSpc>
            </a:pPr>
            <a:r>
              <a:rPr lang="it-IT" dirty="0">
                <a:effectLst/>
                <a:ea typeface="Times New Roman" panose="02020603050405020304" pitchFamily="18" charset="0"/>
                <a:cs typeface="Times New Roman" panose="02020603050405020304" pitchFamily="18" charset="0"/>
              </a:rPr>
              <a:t>- Lí do vào viện</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Bệnh sử:</a:t>
            </a:r>
            <a:endParaRPr lang="en-US" dirty="0">
              <a:effectLst/>
              <a:ea typeface="Times New Roman" panose="02020603050405020304" pitchFamily="18" charset="0"/>
              <a:cs typeface="Times New Roman" panose="02020603050405020304" pitchFamily="18" charset="0"/>
            </a:endParaRPr>
          </a:p>
          <a:p>
            <a:pPr algn="just">
              <a:lnSpc>
                <a:spcPct val="150000"/>
              </a:lnSpc>
            </a:pPr>
            <a:r>
              <a:rPr lang="vi-VN" dirty="0">
                <a:effectLst/>
                <a:ea typeface="Times New Roman" panose="02020603050405020304" pitchFamily="18" charset="0"/>
                <a:cs typeface="Times New Roman" panose="02020603050405020304" pitchFamily="18" charset="0"/>
              </a:rPr>
              <a:t>+ Khởi phát</a:t>
            </a:r>
            <a:endParaRPr lang="en-US" dirty="0">
              <a:effectLst/>
              <a:ea typeface="Times New Roman" panose="02020603050405020304" pitchFamily="18" charset="0"/>
              <a:cs typeface="Times New Roman" panose="02020603050405020304" pitchFamily="18" charset="0"/>
            </a:endParaRPr>
          </a:p>
          <a:p>
            <a:pPr indent="457200" algn="just">
              <a:lnSpc>
                <a:spcPct val="150000"/>
              </a:lnSpc>
            </a:pPr>
            <a:r>
              <a:rPr lang="vi-VN" dirty="0">
                <a:effectLst/>
                <a:ea typeface="Times New Roman" panose="02020603050405020304" pitchFamily="18" charset="0"/>
                <a:cs typeface="Times New Roman" panose="02020603050405020304" pitchFamily="18" charset="0"/>
              </a:rPr>
              <a:t>Thời điểm khởi phát các dấu hiệu, triệu chứng.</a:t>
            </a:r>
            <a:endParaRPr lang="en-US" dirty="0">
              <a:effectLst/>
              <a:ea typeface="Times New Roman" panose="02020603050405020304" pitchFamily="18" charset="0"/>
              <a:cs typeface="Times New Roman" panose="02020603050405020304" pitchFamily="18" charset="0"/>
            </a:endParaRPr>
          </a:p>
          <a:p>
            <a:pPr indent="457200" algn="just">
              <a:lnSpc>
                <a:spcPct val="150000"/>
              </a:lnSpc>
            </a:pPr>
            <a:r>
              <a:rPr lang="vi-VN" dirty="0">
                <a:effectLst/>
                <a:ea typeface="Times New Roman" panose="02020603050405020304" pitchFamily="18" charset="0"/>
                <a:cs typeface="Times New Roman" panose="02020603050405020304" pitchFamily="18" charset="0"/>
              </a:rPr>
              <a:t>Hoàn cảnh khởi phát các dấu hiệu, triệu chứng.</a:t>
            </a:r>
            <a:endParaRPr lang="en-US" dirty="0">
              <a:effectLst/>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26770772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sz="3200" b="1" dirty="0">
                <a:effectLst/>
                <a:ea typeface="Times New Roman" panose="02020603050405020304" pitchFamily="18" charset="0"/>
                <a:cs typeface="Times New Roman" panose="02020603050405020304" pitchFamily="18" charset="0"/>
              </a:rPr>
              <a:t>+ Diễn biến: </a:t>
            </a:r>
            <a:endParaRPr lang="en-US" sz="3200" b="1" dirty="0">
              <a:effectLst/>
              <a:ea typeface="Times New Roman" panose="02020603050405020304" pitchFamily="18" charset="0"/>
              <a:cs typeface="Times New Roman" panose="02020603050405020304" pitchFamily="18" charset="0"/>
            </a:endParaRPr>
          </a:p>
          <a:p>
            <a:pPr algn="just">
              <a:lnSpc>
                <a:spcPct val="150000"/>
              </a:lnSpc>
            </a:pPr>
            <a:r>
              <a:rPr lang="vi-VN" sz="3200" dirty="0">
                <a:effectLst/>
                <a:ea typeface="Times New Roman" panose="02020603050405020304" pitchFamily="18" charset="0"/>
                <a:cs typeface="Times New Roman" panose="02020603050405020304" pitchFamily="18" charset="0"/>
              </a:rPr>
              <a:t>	Mô tả các dấu hiệu, triệu chứng</a:t>
            </a:r>
            <a:endParaRPr lang="en-US" sz="3200" dirty="0">
              <a:effectLst/>
              <a:ea typeface="Times New Roman" panose="02020603050405020304" pitchFamily="18" charset="0"/>
              <a:cs typeface="Times New Roman" panose="02020603050405020304" pitchFamily="18" charset="0"/>
            </a:endParaRPr>
          </a:p>
          <a:p>
            <a:pPr algn="just">
              <a:lnSpc>
                <a:spcPct val="150000"/>
              </a:lnSpc>
            </a:pPr>
            <a:r>
              <a:rPr lang="vi-VN" sz="3200" dirty="0">
                <a:effectLst/>
                <a:ea typeface="Times New Roman" panose="02020603050405020304" pitchFamily="18" charset="0"/>
                <a:cs typeface="Times New Roman" panose="02020603050405020304" pitchFamily="18" charset="0"/>
              </a:rPr>
              <a:t>	Từ lúc khởi phát cho đến khi khám bệnh, triệu chứng tăng hay giảm, liên tục hay từng lúc.Triệu chứng gì biểu hiện thêm, triệu chứng gì mất đi</a:t>
            </a:r>
            <a:endParaRPr lang="en-US" sz="3200" dirty="0">
              <a:effectLst/>
              <a:ea typeface="Times New Roman" panose="02020603050405020304" pitchFamily="18"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12846125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vi-VN" sz="2000" b="1" dirty="0">
                <a:effectLst/>
                <a:ea typeface="Times New Roman" panose="02020603050405020304" pitchFamily="18" charset="0"/>
                <a:cs typeface="Times New Roman" panose="02020603050405020304" pitchFamily="18" charset="0"/>
              </a:rPr>
              <a:t>- </a:t>
            </a:r>
            <a:r>
              <a:rPr lang="pt-BR" sz="2000" b="1" dirty="0">
                <a:effectLst/>
                <a:ea typeface="Times New Roman" panose="02020603050405020304" pitchFamily="18" charset="0"/>
                <a:cs typeface="Times New Roman" panose="02020603050405020304" pitchFamily="18" charset="0"/>
              </a:rPr>
              <a:t>Tình trạng hiện tại của </a:t>
            </a:r>
            <a:r>
              <a:rPr lang="en-US" sz="2000" b="1" dirty="0">
                <a:effectLst/>
                <a:ea typeface="Times New Roman" panose="02020603050405020304" pitchFamily="18" charset="0"/>
                <a:cs typeface="Times New Roman" panose="02020603050405020304" pitchFamily="18" charset="0"/>
              </a:rPr>
              <a:t>NB</a:t>
            </a:r>
          </a:p>
          <a:p>
            <a:pPr algn="just">
              <a:lnSpc>
                <a:spcPct val="150000"/>
              </a:lnSpc>
            </a:pPr>
            <a:r>
              <a:rPr lang="vi-VN" sz="2000" dirty="0">
                <a:effectLst/>
                <a:ea typeface="Times New Roman" panose="02020603050405020304" pitchFamily="18" charset="0"/>
                <a:cs typeface="Times New Roman" panose="02020603050405020304" pitchFamily="18" charset="0"/>
              </a:rPr>
              <a:t>+ Mệt mỏi</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vi-VN" sz="2000" dirty="0">
                <a:effectLst/>
                <a:ea typeface="Times New Roman" panose="02020603050405020304" pitchFamily="18" charset="0"/>
                <a:cs typeface="Times New Roman" panose="02020603050405020304" pitchFamily="18" charset="0"/>
              </a:rPr>
              <a:t>+ Đau ngực:</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Thời gian chính xác bắt đầu xuất hiện đau ngực?</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Hoàn cảnh xuất hiện cơn đau ngực?</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Cơn đau thường kéo dài trong bao lâu?</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Có thể chỉ chính xác vị trí đau khi cơn đau bắt đầu xuất hiện?</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Cơn đau lan đi đâu ngoài vị trí xuất hiện ban đầu?</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Cảm giác đau như thế nào?</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vi-VN" sz="2000" dirty="0">
                <a:effectLst/>
                <a:ea typeface="Times New Roman" panose="02020603050405020304" pitchFamily="18" charset="0"/>
                <a:cs typeface="Times New Roman" panose="02020603050405020304" pitchFamily="18" charset="0"/>
              </a:rPr>
              <a:t>Định lượng mức độ đau ngực trên thang điểm từ 1 đến 10.</a:t>
            </a:r>
            <a:endParaRPr lang="en-US" sz="2000" dirty="0">
              <a:effectLst/>
              <a:ea typeface="Times New Roman" panose="02020603050405020304" pitchFamily="18"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16667546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D8BE2-3C69-49D1-82B2-9B9CCB70E019}"/>
              </a:ext>
            </a:extLst>
          </p:cNvPr>
          <p:cNvPicPr>
            <a:picLocks noChangeAspect="1"/>
          </p:cNvPicPr>
          <p:nvPr/>
        </p:nvPicPr>
        <p:blipFill>
          <a:blip r:embed="rId2"/>
          <a:stretch>
            <a:fillRect/>
          </a:stretch>
        </p:blipFill>
        <p:spPr>
          <a:xfrm>
            <a:off x="1083097" y="553573"/>
            <a:ext cx="10319607" cy="5384817"/>
          </a:xfrm>
          <a:prstGeom prst="rect">
            <a:avLst/>
          </a:prstGeom>
        </p:spPr>
      </p:pic>
    </p:spTree>
    <p:extLst>
      <p:ext uri="{BB962C8B-B14F-4D97-AF65-F5344CB8AC3E}">
        <p14:creationId xmlns:p14="http://schemas.microsoft.com/office/powerpoint/2010/main" val="1571504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indent="457200" algn="just">
              <a:lnSpc>
                <a:spcPct val="150000"/>
              </a:lnSpc>
            </a:pPr>
            <a:r>
              <a:rPr lang="fr-FR" sz="2400" dirty="0">
                <a:effectLst/>
                <a:ea typeface="Times New Roman" panose="02020603050405020304" pitchFamily="18" charset="0"/>
                <a:cs typeface="Times New Roman" panose="02020603050405020304" pitchFamily="18" charset="0"/>
              </a:rPr>
              <a:t>Những yếu tố/hành động nào làm cơn đau giảm/tăng? </a:t>
            </a:r>
            <a:endParaRPr lang="en-US" sz="2400" dirty="0">
              <a:effectLst/>
              <a:ea typeface="Times New Roman" panose="02020603050405020304" pitchFamily="18" charset="0"/>
              <a:cs typeface="Times New Roman" panose="02020603050405020304" pitchFamily="18" charset="0"/>
            </a:endParaRPr>
          </a:p>
          <a:p>
            <a:pPr indent="457200" algn="just">
              <a:lnSpc>
                <a:spcPct val="150000"/>
              </a:lnSpc>
            </a:pPr>
            <a:r>
              <a:rPr lang="fr-FR" sz="2400" dirty="0">
                <a:effectLst/>
                <a:ea typeface="Times New Roman" panose="02020603050405020304" pitchFamily="18" charset="0"/>
                <a:cs typeface="Times New Roman" panose="02020603050405020304" pitchFamily="18" charset="0"/>
              </a:rPr>
              <a:t>Tần suất cơn đau (bao nhiêu cơn trong 1 tháng/1 tuần/1 ngày)?</a:t>
            </a:r>
            <a:endParaRPr lang="en-US" sz="2400" dirty="0">
              <a:effectLst/>
              <a:ea typeface="Times New Roman" panose="02020603050405020304" pitchFamily="18" charset="0"/>
              <a:cs typeface="Times New Roman" panose="02020603050405020304" pitchFamily="18" charset="0"/>
            </a:endParaRPr>
          </a:p>
          <a:p>
            <a:pPr indent="457200" algn="just">
              <a:lnSpc>
                <a:spcPct val="150000"/>
              </a:lnSpc>
            </a:pPr>
            <a:r>
              <a:rPr lang="fr-FR" sz="2400" dirty="0">
                <a:effectLst/>
                <a:ea typeface="Times New Roman" panose="02020603050405020304" pitchFamily="18" charset="0"/>
                <a:cs typeface="Times New Roman" panose="02020603050405020304" pitchFamily="18" charset="0"/>
              </a:rPr>
              <a:t>Nếu cơn đau tái lại thì sau bao lâu? Thời gian, mức độ cơn đau hiện tại so với cơn đau trước?</a:t>
            </a:r>
            <a:endParaRPr lang="en-US" sz="2400" dirty="0">
              <a:effectLst/>
              <a:ea typeface="Times New Roman" panose="02020603050405020304" pitchFamily="18" charset="0"/>
              <a:cs typeface="Times New Roman" panose="02020603050405020304" pitchFamily="18" charset="0"/>
            </a:endParaRPr>
          </a:p>
          <a:p>
            <a:pPr indent="457200" algn="just">
              <a:lnSpc>
                <a:spcPct val="150000"/>
              </a:lnSpc>
            </a:pPr>
            <a:r>
              <a:rPr lang="fr-FR" sz="2400" dirty="0">
                <a:effectLst/>
                <a:ea typeface="Times New Roman" panose="02020603050405020304" pitchFamily="18" charset="0"/>
                <a:cs typeface="Times New Roman" panose="02020603050405020304" pitchFamily="18" charset="0"/>
              </a:rPr>
              <a:t>Có sử dụng thuốc gì để làm giảm cơn đau ngực không? Tên thuốc nếu có? </a:t>
            </a:r>
            <a:endParaRPr lang="en-US" sz="2400" dirty="0">
              <a:effectLst/>
              <a:ea typeface="Times New Roman" panose="02020603050405020304" pitchFamily="18" charset="0"/>
              <a:cs typeface="Times New Roman" panose="02020603050405020304" pitchFamily="18" charset="0"/>
            </a:endParaRPr>
          </a:p>
          <a:p>
            <a:pPr indent="457200" algn="just">
              <a:lnSpc>
                <a:spcPct val="150000"/>
              </a:lnSpc>
            </a:pPr>
            <a:r>
              <a:rPr lang="fr-FR" sz="2400" spc="-80" dirty="0">
                <a:effectLst/>
                <a:ea typeface="Times New Roman" panose="02020603050405020304" pitchFamily="18" charset="0"/>
                <a:cs typeface="Times New Roman" panose="02020603050405020304" pitchFamily="18" charset="0"/>
              </a:rPr>
              <a:t>Có triệu chứng/ dấu hiệu bất thường nào xuất hiện khi có cơn đau ngực </a:t>
            </a:r>
            <a:endParaRPr lang="en-US" sz="2400" dirty="0">
              <a:effectLst/>
              <a:ea typeface="Times New Roman" panose="02020603050405020304" pitchFamily="18"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3162614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fr-FR" sz="2400" b="1" dirty="0">
                <a:effectLst/>
                <a:ea typeface="Times New Roman" panose="02020603050405020304" pitchFamily="18" charset="0"/>
                <a:cs typeface="Times New Roman" panose="02020603050405020304" pitchFamily="18" charset="0"/>
              </a:rPr>
              <a:t>+ Khó thở </a:t>
            </a:r>
            <a:endParaRPr lang="en-US" sz="2400" b="1" dirty="0">
              <a:effectLst/>
              <a:ea typeface="Times New Roman" panose="02020603050405020304" pitchFamily="18" charset="0"/>
              <a:cs typeface="Times New Roman" panose="02020603050405020304" pitchFamily="18" charset="0"/>
            </a:endParaRPr>
          </a:p>
          <a:p>
            <a:pPr indent="457200" algn="just">
              <a:lnSpc>
                <a:spcPct val="150000"/>
              </a:lnSpc>
            </a:pPr>
            <a:r>
              <a:rPr lang="fr-FR" sz="2400" dirty="0">
                <a:effectLst/>
                <a:ea typeface="Times New Roman" panose="02020603050405020304" pitchFamily="18" charset="0"/>
                <a:cs typeface="Times New Roman" panose="02020603050405020304" pitchFamily="18" charset="0"/>
              </a:rPr>
              <a:t>Khó thở xuất hiện từ từ hay đột ngột? </a:t>
            </a:r>
            <a:r>
              <a:rPr lang="en-US" sz="2400" dirty="0" err="1">
                <a:effectLst/>
                <a:ea typeface="Times New Roman" panose="02020603050405020304" pitchFamily="18" charset="0"/>
                <a:cs typeface="Times New Roman" panose="02020603050405020304" pitchFamily="18" charset="0"/>
              </a:rPr>
              <a:t>Kéo</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dài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trong</a:t>
            </a:r>
            <a:r>
              <a:rPr lang="en-US" sz="2400" dirty="0">
                <a:effectLst/>
                <a:ea typeface="Times New Roman" panose="02020603050405020304" pitchFamily="18" charset="0"/>
                <a:cs typeface="Times New Roman" panose="02020603050405020304" pitchFamily="18" charset="0"/>
              </a:rPr>
              <a:t> bao </a:t>
            </a:r>
            <a:r>
              <a:rPr lang="en-US" sz="2400" dirty="0" err="1">
                <a:effectLst/>
                <a:ea typeface="Times New Roman" panose="02020603050405020304" pitchFamily="18" charset="0"/>
                <a:cs typeface="Times New Roman" panose="02020603050405020304" pitchFamily="18" charset="0"/>
              </a:rPr>
              <a:t>lâu</a:t>
            </a:r>
            <a:r>
              <a:rPr lang="en-US" sz="2400" dirty="0">
                <a:effectLst/>
                <a:ea typeface="Times New Roman" panose="02020603050405020304" pitchFamily="18" charset="0"/>
                <a:cs typeface="Times New Roman" panose="02020603050405020304" pitchFamily="18" charset="0"/>
              </a:rPr>
              <a:t>?</a:t>
            </a:r>
          </a:p>
          <a:p>
            <a:pPr indent="457200" algn="just">
              <a:lnSpc>
                <a:spcPct val="150000"/>
              </a:lnSpc>
            </a:pPr>
            <a:r>
              <a:rPr lang="en-US" sz="2400" dirty="0" err="1">
                <a:effectLst/>
                <a:ea typeface="Times New Roman" panose="02020603050405020304" pitchFamily="18" charset="0"/>
                <a:cs typeface="Times New Roman" panose="02020603050405020304" pitchFamily="18" charset="0"/>
              </a:rPr>
              <a:t>Hoàn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cảnh</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xuất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hiện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phải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thức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dậy</a:t>
            </a:r>
            <a:r>
              <a:rPr lang="en-US" sz="2400" dirty="0">
                <a:effectLst/>
                <a:ea typeface="Times New Roman" panose="02020603050405020304" pitchFamily="18" charset="0"/>
                <a:cs typeface="Times New Roman" panose="02020603050405020304" pitchFamily="18" charset="0"/>
              </a:rPr>
              <a:t> ban </a:t>
            </a:r>
            <a:r>
              <a:rPr lang="en-US" sz="2400" dirty="0" err="1">
                <a:effectLst/>
                <a:ea typeface="Times New Roman" panose="02020603050405020304" pitchFamily="18" charset="0"/>
                <a:cs typeface="Times New Roman" panose="02020603050405020304" pitchFamily="18" charset="0"/>
              </a:rPr>
              <a:t>đêm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vì</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a:t>
            </a:r>
          </a:p>
          <a:p>
            <a:pPr indent="457200" algn="just">
              <a:lnSpc>
                <a:spcPct val="150000"/>
              </a:lnSpc>
            </a:pPr>
            <a:r>
              <a:rPr lang="en-US" sz="2400" dirty="0" err="1">
                <a:effectLst/>
                <a:ea typeface="Times New Roman" panose="02020603050405020304" pitchFamily="18" charset="0"/>
                <a:cs typeface="Times New Roman" panose="02020603050405020304" pitchFamily="18" charset="0"/>
              </a:rPr>
              <a:t>Những</a:t>
            </a:r>
            <a:r>
              <a:rPr lang="en-US" sz="2400" dirty="0">
                <a:effectLst/>
                <a:ea typeface="Times New Roman" panose="02020603050405020304" pitchFamily="18" charset="0"/>
                <a:cs typeface="Times New Roman" panose="02020603050405020304" pitchFamily="18" charset="0"/>
              </a:rPr>
              <a:t> yếu </a:t>
            </a:r>
            <a:r>
              <a:rPr lang="en-US" sz="2400" dirty="0" err="1">
                <a:effectLst/>
                <a:ea typeface="Times New Roman" panose="02020603050405020304" pitchFamily="18" charset="0"/>
                <a:cs typeface="Times New Roman" panose="02020603050405020304" pitchFamily="18" charset="0"/>
              </a:rPr>
              <a:t>tố</a:t>
            </a:r>
            <a:r>
              <a:rPr lang="en-US" sz="2400" dirty="0">
                <a:effectLst/>
                <a:ea typeface="Times New Roman" panose="02020603050405020304" pitchFamily="18" charset="0"/>
                <a:cs typeface="Times New Roman" panose="02020603050405020304" pitchFamily="18" charset="0"/>
              </a:rPr>
              <a:t>/</a:t>
            </a:r>
            <a:r>
              <a:rPr lang="en-US" sz="2400" dirty="0" err="1">
                <a:effectLst/>
                <a:ea typeface="Times New Roman" panose="02020603050405020304" pitchFamily="18" charset="0"/>
                <a:cs typeface="Times New Roman" panose="02020603050405020304" pitchFamily="18" charset="0"/>
              </a:rPr>
              <a:t>hành</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động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nào</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làm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a:t>
            </a:r>
            <a:r>
              <a:rPr lang="en-US" sz="2400" dirty="0" err="1">
                <a:effectLst/>
                <a:ea typeface="Times New Roman" panose="02020603050405020304" pitchFamily="18" charset="0"/>
                <a:cs typeface="Times New Roman" panose="02020603050405020304" pitchFamily="18" charset="0"/>
              </a:rPr>
              <a:t>tăng</a:t>
            </a:r>
            <a:r>
              <a:rPr lang="en-US" sz="2400" dirty="0">
                <a:effectLst/>
                <a:ea typeface="Times New Roman" panose="02020603050405020304" pitchFamily="18" charset="0"/>
                <a:cs typeface="Times New Roman" panose="02020603050405020304" pitchFamily="18" charset="0"/>
              </a:rPr>
              <a:t>? </a:t>
            </a:r>
          </a:p>
          <a:p>
            <a:pPr indent="457200" algn="just">
              <a:lnSpc>
                <a:spcPct val="150000"/>
              </a:lnSpc>
            </a:pPr>
            <a:r>
              <a:rPr lang="en-US" sz="2400" dirty="0" err="1">
                <a:effectLst/>
                <a:ea typeface="Times New Roman" panose="02020603050405020304" pitchFamily="18" charset="0"/>
                <a:cs typeface="Times New Roman" panose="02020603050405020304" pitchFamily="18" charset="0"/>
              </a:rPr>
              <a:t>Cơn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lần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thứ</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mấy</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triệu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chứng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tái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phát</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nặng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và</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kéo</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dài</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hơn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trước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không</a:t>
            </a:r>
            <a:r>
              <a:rPr lang="en-US" sz="2400" dirty="0">
                <a:effectLst/>
                <a:ea typeface="Times New Roman" panose="02020603050405020304" pitchFamily="18" charset="0"/>
                <a:cs typeface="Times New Roman" panose="02020603050405020304" pitchFamily="18" charset="0"/>
              </a:rPr>
              <a:t>?</a:t>
            </a:r>
          </a:p>
          <a:p>
            <a:pPr indent="457200" algn="just">
              <a:lnSpc>
                <a:spcPct val="150000"/>
              </a:lnSpc>
            </a:pP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sử</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dụng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gì</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để</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làm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giảm</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cơn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khó</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thở</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không</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Tên</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thuốc</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nếu</a:t>
            </a:r>
            <a:r>
              <a:rPr lang="en-US" sz="2400" dirty="0">
                <a:effectLst/>
                <a:ea typeface="Times New Roman" panose="02020603050405020304" pitchFamily="18" charset="0"/>
                <a:cs typeface="Times New Roman" panose="02020603050405020304" pitchFamily="18" charset="0"/>
              </a:rPr>
              <a:t> </a:t>
            </a:r>
            <a:r>
              <a:rPr lang="en-US" sz="2400" dirty="0" err="1">
                <a:effectLst/>
                <a:ea typeface="Times New Roman" panose="02020603050405020304" pitchFamily="18" charset="0"/>
                <a:cs typeface="Times New Roman" panose="02020603050405020304" pitchFamily="18" charset="0"/>
              </a:rPr>
              <a:t>có</a:t>
            </a:r>
            <a:r>
              <a:rPr lang="en-US" sz="2400" dirty="0">
                <a:effectLst/>
                <a:ea typeface="Times New Roman" panose="02020603050405020304" pitchFamily="18" charset="0"/>
                <a:cs typeface="Times New Roman" panose="02020603050405020304" pitchFamily="18" charset="0"/>
              </a:rPr>
              <a:t>? </a:t>
            </a:r>
          </a:p>
          <a:p>
            <a:pPr indent="457200" algn="just">
              <a:lnSpc>
                <a:spcPct val="150000"/>
              </a:lnSpc>
            </a:pPr>
            <a:r>
              <a:rPr lang="en-US" sz="2400" spc="-80" dirty="0" err="1">
                <a:effectLst/>
                <a:ea typeface="Times New Roman" panose="02020603050405020304" pitchFamily="18" charset="0"/>
                <a:cs typeface="Times New Roman" panose="02020603050405020304" pitchFamily="18" charset="0"/>
              </a:rPr>
              <a:t>Có</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triệu</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chứng</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dấu</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hiệu</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bất</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thường</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nào</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xuất</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hiện</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khi</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có</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cơn</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khó</a:t>
            </a:r>
            <a:r>
              <a:rPr lang="en-US" sz="2400" spc="-80" dirty="0">
                <a:effectLst/>
                <a:ea typeface="Times New Roman" panose="02020603050405020304" pitchFamily="18" charset="0"/>
                <a:cs typeface="Times New Roman" panose="02020603050405020304" pitchFamily="18" charset="0"/>
              </a:rPr>
              <a:t> </a:t>
            </a:r>
            <a:r>
              <a:rPr lang="en-US" sz="2400" spc="-80" dirty="0" err="1">
                <a:effectLst/>
                <a:ea typeface="Times New Roman" panose="02020603050405020304" pitchFamily="18" charset="0"/>
                <a:cs typeface="Times New Roman" panose="02020603050405020304" pitchFamily="18" charset="0"/>
              </a:rPr>
              <a:t>thở</a:t>
            </a:r>
            <a:r>
              <a:rPr lang="en-US" sz="2400" spc="-80" dirty="0">
                <a:effectLst/>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8495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normAutofit/>
          </a:bodyPr>
          <a:lstStyle/>
          <a:p>
            <a:pPr algn="just">
              <a:lnSpc>
                <a:spcPct val="150000"/>
              </a:lnSpc>
            </a:pPr>
            <a:r>
              <a:rPr lang="pl-PL" sz="2000" i="1" dirty="0">
                <a:effectLst/>
                <a:ea typeface="Times New Roman" panose="02020603050405020304" pitchFamily="18" charset="0"/>
                <a:cs typeface="Times New Roman" panose="02020603050405020304" pitchFamily="18" charset="0"/>
              </a:rPr>
              <a:t>+ </a:t>
            </a:r>
            <a:r>
              <a:rPr lang="pl-PL" sz="2000" dirty="0">
                <a:effectLst/>
                <a:ea typeface="Times New Roman" panose="02020603050405020304" pitchFamily="18" charset="0"/>
                <a:cs typeface="Times New Roman" panose="02020603050405020304" pitchFamily="18" charset="0"/>
              </a:rPr>
              <a:t>Ho khan hay ho có đờm.</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i="1" spc="-30" dirty="0">
                <a:effectLst/>
                <a:ea typeface="Times New Roman" panose="02020603050405020304" pitchFamily="18" charset="0"/>
                <a:cs typeface="Times New Roman" panose="02020603050405020304" pitchFamily="18" charset="0"/>
              </a:rPr>
              <a:t>+ </a:t>
            </a:r>
            <a:r>
              <a:rPr lang="pl-PL" sz="2000" spc="-30" dirty="0">
                <a:effectLst/>
                <a:ea typeface="Times New Roman" panose="02020603050405020304" pitchFamily="18" charset="0"/>
                <a:cs typeface="Times New Roman" panose="02020603050405020304" pitchFamily="18" charset="0"/>
              </a:rPr>
              <a:t>Ngất: sau cơn ngất hỏi khai thác triệu chứng cơ năng: đau ngực, khó thở, mệt mỏi, chóng mặt, hồi hộp đánh trống ngực. Ngất xuất hiện từ từ hay đột ngột? Có các dấu hiệu tiền triệu gì? tư thế lúc bị ngất?</a:t>
            </a:r>
            <a:endParaRPr lang="en-US" sz="2000" dirty="0">
              <a:effectLst/>
              <a:ea typeface="Times New Roman" panose="02020603050405020304" pitchFamily="18" charset="0"/>
              <a:cs typeface="Times New Roman" panose="02020603050405020304" pitchFamily="18" charset="0"/>
            </a:endParaRPr>
          </a:p>
          <a:p>
            <a:pPr algn="just">
              <a:lnSpc>
                <a:spcPct val="150000"/>
              </a:lnSpc>
            </a:pPr>
            <a:r>
              <a:rPr lang="pl-PL" sz="2000" dirty="0">
                <a:effectLst/>
                <a:ea typeface="Times New Roman" panose="02020603050405020304" pitchFamily="18" charset="0"/>
                <a:cs typeface="Times New Roman" panose="02020603050405020304" pitchFamily="18" charset="0"/>
              </a:rPr>
              <a:t>+ Phù</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pl-PL" sz="2000" dirty="0">
                <a:effectLst/>
                <a:ea typeface="Times New Roman" panose="02020603050405020304" pitchFamily="18" charset="0"/>
                <a:cs typeface="Times New Roman" panose="02020603050405020304" pitchFamily="18" charset="0"/>
              </a:rPr>
              <a:t>Phù bắt đầu ở đâu? Vị trí phù?</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pl-PL" sz="2000" dirty="0">
                <a:effectLst/>
                <a:ea typeface="Times New Roman" panose="02020603050405020304" pitchFamily="18" charset="0"/>
                <a:cs typeface="Times New Roman" panose="02020603050405020304" pitchFamily="18" charset="0"/>
              </a:rPr>
              <a:t>Phù tăng lên và giảm đi khi nào?</a:t>
            </a:r>
            <a:endParaRPr lang="en-US" sz="2000" dirty="0">
              <a:effectLst/>
              <a:ea typeface="Times New Roman" panose="02020603050405020304" pitchFamily="18" charset="0"/>
              <a:cs typeface="Times New Roman" panose="02020603050405020304" pitchFamily="18" charset="0"/>
            </a:endParaRPr>
          </a:p>
          <a:p>
            <a:pPr indent="457200" algn="just">
              <a:lnSpc>
                <a:spcPct val="150000"/>
              </a:lnSpc>
            </a:pPr>
            <a:r>
              <a:rPr lang="pl-PL" sz="2000" dirty="0">
                <a:effectLst/>
                <a:ea typeface="Times New Roman" panose="02020603050405020304" pitchFamily="18" charset="0"/>
                <a:cs typeface="Times New Roman" panose="02020603050405020304" pitchFamily="18" charset="0"/>
              </a:rPr>
              <a:t>Những triệu chứng nào kèm theo?</a:t>
            </a:r>
            <a:endParaRPr lang="en-US" sz="2000" dirty="0">
              <a:effectLst/>
              <a:ea typeface="Times New Roman" panose="02020603050405020304" pitchFamily="18"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103987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lstStyle/>
          <a:p>
            <a:pPr algn="just">
              <a:lnSpc>
                <a:spcPct val="150000"/>
              </a:lnSpc>
            </a:pPr>
            <a:r>
              <a:rPr lang="pl-PL" sz="1800" dirty="0">
                <a:effectLst/>
                <a:ea typeface="Times New Roman" panose="02020603050405020304" pitchFamily="18" charset="0"/>
                <a:cs typeface="Times New Roman" panose="02020603050405020304" pitchFamily="18" charset="0"/>
              </a:rPr>
              <a:t>+ Đau chi:</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spc="-60" dirty="0">
                <a:effectLst/>
                <a:ea typeface="Times New Roman" panose="02020603050405020304" pitchFamily="18" charset="0"/>
                <a:cs typeface="Times New Roman" panose="02020603050405020304" pitchFamily="18" charset="0"/>
              </a:rPr>
              <a:t>Hoàn cảnh xuất hiện đau chi : đau khi đi lại, đau khi nghỉ ngơi</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spc="-60" dirty="0">
                <a:effectLst/>
                <a:ea typeface="Times New Roman" panose="02020603050405020304" pitchFamily="18" charset="0"/>
                <a:cs typeface="Times New Roman" panose="02020603050405020304" pitchFamily="18" charset="0"/>
              </a:rPr>
              <a:t>Cảm giác đau, những yếu tố/hành động nào làm cơn đau giảm/tăng? </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dirty="0">
                <a:effectLst/>
                <a:ea typeface="Times New Roman" panose="02020603050405020304" pitchFamily="18" charset="0"/>
                <a:cs typeface="Times New Roman" panose="02020603050405020304" pitchFamily="18" charset="0"/>
              </a:rPr>
              <a:t>Tần suất cơn đau (bao nhiêu cơn trong 1 tháng/1 tuần/1 ngày)? triệu chứng đau tái phát có nặng hơn và có kéo dài hơn cơn đau trước không? Nếu cơn đau tái lại thì sau bao lâu? </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l-PL" sz="1800" dirty="0">
                <a:effectLst/>
                <a:ea typeface="Times New Roman" panose="02020603050405020304" pitchFamily="18" charset="0"/>
                <a:cs typeface="Times New Roman" panose="02020603050405020304" pitchFamily="18" charset="0"/>
              </a:rPr>
              <a:t>+ Đau đầu? hoa mắt, chóng mặt ?</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l-PL" sz="1800" dirty="0">
                <a:effectLst/>
                <a:ea typeface="Times New Roman" panose="02020603050405020304" pitchFamily="18" charset="0"/>
                <a:cs typeface="Times New Roman" panose="02020603050405020304" pitchFamily="18" charset="0"/>
              </a:rPr>
              <a:t>+ Nặng chân? tê chân? chuột rút?</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l-PL" sz="1800" dirty="0">
                <a:effectLst/>
                <a:ea typeface="Times New Roman" panose="02020603050405020304" pitchFamily="18" charset="0"/>
                <a:cs typeface="Times New Roman" panose="02020603050405020304" pitchFamily="18" charset="0"/>
              </a:rPr>
              <a:t>+ Tiểu đêm? đái ít?</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l-PL" sz="1800" dirty="0">
                <a:effectLst/>
                <a:ea typeface="Times New Roman" panose="02020603050405020304" pitchFamily="18" charset="0"/>
                <a:cs typeface="Times New Roman" panose="02020603050405020304" pitchFamily="18" charset="0"/>
              </a:rPr>
              <a:t>+ Chán ăn?</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t-BR" sz="1800" dirty="0">
                <a:effectLst/>
                <a:ea typeface="Times New Roman" panose="02020603050405020304" pitchFamily="18" charset="0"/>
                <a:cs typeface="Times New Roman" panose="02020603050405020304" pitchFamily="18" charset="0"/>
              </a:rPr>
              <a:t>+ Khai thác các bất thường về nhu cầu cơ bản của người bệnh: tình trạng tinh thần, giấc ngủ ...</a:t>
            </a:r>
            <a:endParaRPr lang="en-US" sz="1800"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20165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C7D2-5DB6-4EFD-B1B4-8A2E4C20C7D2}"/>
              </a:ext>
            </a:extLst>
          </p:cNvPr>
          <p:cNvSpPr>
            <a:spLocks noGrp="1"/>
          </p:cNvSpPr>
          <p:nvPr>
            <p:ph idx="1"/>
          </p:nvPr>
        </p:nvSpPr>
        <p:spPr>
          <a:xfrm>
            <a:off x="647700" y="340518"/>
            <a:ext cx="10991850" cy="6176963"/>
          </a:xfrm>
        </p:spPr>
        <p:txBody>
          <a:bodyPr/>
          <a:lstStyle/>
          <a:p>
            <a:pPr algn="just">
              <a:lnSpc>
                <a:spcPct val="150000"/>
              </a:lnSpc>
            </a:pPr>
            <a:r>
              <a:rPr lang="pl-PL" sz="1800" dirty="0">
                <a:effectLst/>
                <a:ea typeface="Times New Roman" panose="02020603050405020304" pitchFamily="18" charset="0"/>
                <a:cs typeface="Times New Roman" panose="02020603050405020304" pitchFamily="18" charset="0"/>
              </a:rPr>
              <a:t>- Tiền sử bản thân:</a:t>
            </a:r>
            <a:endParaRPr lang="en-US" sz="1800" dirty="0">
              <a:effectLst/>
              <a:ea typeface="Times New Roman" panose="02020603050405020304" pitchFamily="18" charset="0"/>
              <a:cs typeface="Times New Roman" panose="02020603050405020304" pitchFamily="18" charset="0"/>
            </a:endParaRPr>
          </a:p>
          <a:p>
            <a:pPr algn="just">
              <a:lnSpc>
                <a:spcPct val="150000"/>
              </a:lnSpc>
            </a:pPr>
            <a:r>
              <a:rPr lang="pl-PL" sz="1800" dirty="0">
                <a:effectLst/>
                <a:ea typeface="Times New Roman" panose="02020603050405020304" pitchFamily="18" charset="0"/>
                <a:cs typeface="Times New Roman" panose="02020603050405020304" pitchFamily="18" charset="0"/>
              </a:rPr>
              <a:t>+ Tiền sử bệnh:  </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dirty="0">
                <a:effectLst/>
                <a:ea typeface="Times New Roman" panose="02020603050405020304" pitchFamily="18" charset="0"/>
                <a:cs typeface="Times New Roman" panose="02020603050405020304" pitchFamily="18" charset="0"/>
              </a:rPr>
              <a:t>Bệnh lý tim mạch</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dirty="0">
                <a:effectLst/>
                <a:ea typeface="Times New Roman" panose="02020603050405020304" pitchFamily="18" charset="0"/>
                <a:cs typeface="Times New Roman" panose="02020603050405020304" pitchFamily="18" charset="0"/>
              </a:rPr>
              <a:t>Rối loạn chuyển hóa lipid, xơ vữa động mạch</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dirty="0">
                <a:effectLst/>
                <a:ea typeface="Times New Roman" panose="02020603050405020304" pitchFamily="18" charset="0"/>
                <a:cs typeface="Times New Roman" panose="02020603050405020304" pitchFamily="18" charset="0"/>
              </a:rPr>
              <a:t>Tiểu đường</a:t>
            </a:r>
            <a:endParaRPr lang="en-US" sz="1800" dirty="0">
              <a:effectLst/>
              <a:ea typeface="Times New Roman" panose="02020603050405020304" pitchFamily="18" charset="0"/>
              <a:cs typeface="Times New Roman" panose="02020603050405020304" pitchFamily="18" charset="0"/>
            </a:endParaRPr>
          </a:p>
          <a:p>
            <a:pPr indent="457200" algn="just">
              <a:lnSpc>
                <a:spcPct val="150000"/>
              </a:lnSpc>
            </a:pPr>
            <a:r>
              <a:rPr lang="pl-PL" sz="1800" dirty="0">
                <a:effectLst/>
                <a:ea typeface="Times New Roman" panose="02020603050405020304" pitchFamily="18" charset="0"/>
                <a:cs typeface="Times New Roman" panose="02020603050405020304" pitchFamily="18" charset="0"/>
              </a:rPr>
              <a:t>Nếu người bệnh ngất cần khai thác tiền sử trước khi ngất có dùng thuốc (hạ áp, hạ đường huyết...)? đau đớn? xúc động mạnh? gắng sức?Tiền sử bệnh lý tim mạch? Tâm thần? Động kinh? Rối loạn thần kinh thực vật?</a:t>
            </a:r>
            <a:endParaRPr lang="en-US" sz="1800"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1552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5853</Words>
  <Application>Microsoft Office PowerPoint</Application>
  <PresentationFormat>Widescreen</PresentationFormat>
  <Paragraphs>472</Paragraphs>
  <Slides>135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135</vt:i4>
      </vt:variant>
    </vt:vector>
  </HeadingPairs>
  <TitlesOfParts>
    <vt:vector size="138" baseType="lpstr">
      <vt:lpstr>Arial</vt:lpstr>
      <vt:lpstr>Symbol</vt:lpstr>
      <vt:lpstr>Office Theme</vt:lpstr>
      <vt:lpstr>CÁC VẤN ĐỀ CHĂM SÓC  NGƯỜI LỚN MẮC BỆNH TIM MẠCH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vấn đề chăm sóc trên người bệnh tim mạch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huống</vt:lpstr>
      <vt:lpstr>Các vấn đề cần chăm sóc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DO</dc:creator>
  <cp:lastModifiedBy>Nguyen Van Do</cp:lastModifiedBy>
  <cp:revision>97</cp:revision>
  <dcterms:created xsi:type="dcterms:W3CDTF">2016-10-11T03:31:32Z</dcterms:created>
  <dcterms:modified xsi:type="dcterms:W3CDTF">2023-02-28T13:46:33Z</dcterms:modified>
</cp:coreProperties>
</file>